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7" r:id="rId20"/>
    <p:sldId id="272" r:id="rId21"/>
    <p:sldId id="276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94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7" r:id="rId41"/>
    <p:sldId id="298" r:id="rId42"/>
    <p:sldId id="295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1274" autoAdjust="0"/>
  </p:normalViewPr>
  <p:slideViewPr>
    <p:cSldViewPr snapToGrid="0">
      <p:cViewPr varScale="1">
        <p:scale>
          <a:sx n="83" d="100"/>
          <a:sy n="83" d="100"/>
        </p:scale>
        <p:origin x="485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70FF9-609B-4EDB-A649-9A10D9547DA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E50BE-8ADE-4B92-B29D-2AE6A4A98B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00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先不要管细节先听大体过程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49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下面我们就来看看这个</a:t>
            </a:r>
            <a:r>
              <a:rPr lang="en-US" altLang="zh-CN" dirty="0"/>
              <a:t>label</a:t>
            </a:r>
            <a:r>
              <a:rPr lang="zh-CN" altLang="en-US" dirty="0"/>
              <a:t>到底怎么制作，</a:t>
            </a:r>
            <a:r>
              <a:rPr lang="en-US" altLang="zh-CN" dirty="0"/>
              <a:t>r=0.4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12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下面我们就来看看这个</a:t>
            </a:r>
            <a:r>
              <a:rPr lang="en-US" altLang="zh-CN" dirty="0"/>
              <a:t>label</a:t>
            </a:r>
            <a:r>
              <a:rPr lang="zh-CN" altLang="en-US" dirty="0"/>
              <a:t>到底怎么制作，</a:t>
            </a:r>
            <a:r>
              <a:rPr lang="en-US" altLang="zh-CN" dirty="0"/>
              <a:t>r=0.4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686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要求输出的矩形，那么说明图片数据里面的大部分文字基本不会太弯曲，使用矩形框足够，所以我们才输出矩形的文字块。</a:t>
            </a:r>
            <a:endParaRPr lang="en-US" altLang="zh-CN" dirty="0"/>
          </a:p>
          <a:p>
            <a:r>
              <a:rPr lang="zh-CN" altLang="en-US" dirty="0"/>
              <a:t>但是也不可避免的存在极个别的文字区域又窄又弯曲，如图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987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不可微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838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先不要管细节先听大体过程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75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训练阶段这三种</a:t>
            </a:r>
            <a:r>
              <a:rPr lang="en-US" altLang="zh-CN" dirty="0"/>
              <a:t>map</a:t>
            </a:r>
            <a:r>
              <a:rPr lang="zh-CN" altLang="en-US" dirty="0"/>
              <a:t>都存在，而且都受监督，其中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是受相同</a:t>
            </a:r>
            <a:r>
              <a:rPr lang="en-US" altLang="zh-CN" dirty="0"/>
              <a:t>label</a:t>
            </a:r>
            <a:r>
              <a:rPr lang="zh-CN" altLang="en-US" dirty="0"/>
              <a:t>的监督，而</a:t>
            </a:r>
            <a:r>
              <a:rPr lang="en-US" altLang="zh-CN" dirty="0"/>
              <a:t>T</a:t>
            </a:r>
            <a:r>
              <a:rPr lang="zh-CN" altLang="en-US" dirty="0"/>
              <a:t>受另一种</a:t>
            </a:r>
            <a:r>
              <a:rPr lang="en-US" altLang="zh-CN" dirty="0"/>
              <a:t>label</a:t>
            </a:r>
            <a:r>
              <a:rPr lang="zh-CN" altLang="en-US" dirty="0"/>
              <a:t>的监督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57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训练阶段这三种</a:t>
            </a:r>
            <a:r>
              <a:rPr lang="en-US" altLang="zh-CN" dirty="0"/>
              <a:t>map</a:t>
            </a:r>
            <a:r>
              <a:rPr lang="zh-CN" altLang="en-US" dirty="0"/>
              <a:t>都存在，而且都受监督，其中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是受相同</a:t>
            </a:r>
            <a:r>
              <a:rPr lang="en-US" altLang="zh-CN" dirty="0"/>
              <a:t>label</a:t>
            </a:r>
            <a:r>
              <a:rPr lang="zh-CN" altLang="en-US" dirty="0"/>
              <a:t>的监督，而</a:t>
            </a:r>
            <a:r>
              <a:rPr lang="en-US" altLang="zh-CN" dirty="0"/>
              <a:t>T</a:t>
            </a:r>
            <a:r>
              <a:rPr lang="zh-CN" altLang="en-US" dirty="0"/>
              <a:t>受另一种</a:t>
            </a:r>
            <a:r>
              <a:rPr lang="en-US" altLang="zh-CN" dirty="0"/>
              <a:t>label</a:t>
            </a:r>
            <a:r>
              <a:rPr lang="zh-CN" altLang="en-US" dirty="0"/>
              <a:t>的监督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1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训练阶段这三种</a:t>
            </a:r>
            <a:r>
              <a:rPr lang="en-US" altLang="zh-CN" dirty="0"/>
              <a:t>map</a:t>
            </a:r>
            <a:r>
              <a:rPr lang="zh-CN" altLang="en-US" dirty="0"/>
              <a:t>都存在，而且都受监督，其中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是受相同</a:t>
            </a:r>
            <a:r>
              <a:rPr lang="en-US" altLang="zh-CN" dirty="0"/>
              <a:t>label</a:t>
            </a:r>
            <a:r>
              <a:rPr lang="zh-CN" altLang="en-US" dirty="0"/>
              <a:t>的监督，而</a:t>
            </a:r>
            <a:r>
              <a:rPr lang="en-US" altLang="zh-CN" dirty="0"/>
              <a:t>T</a:t>
            </a:r>
            <a:r>
              <a:rPr lang="zh-CN" altLang="en-US" dirty="0"/>
              <a:t>受另一种</a:t>
            </a:r>
            <a:r>
              <a:rPr lang="en-US" altLang="zh-CN" dirty="0"/>
              <a:t>label</a:t>
            </a:r>
            <a:r>
              <a:rPr lang="zh-CN" altLang="en-US" dirty="0"/>
              <a:t>的监督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9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Pgt</a:t>
            </a:r>
            <a:r>
              <a:rPr lang="zh-CN" altLang="en-US" dirty="0"/>
              <a:t>中假设最大值为</a:t>
            </a:r>
            <a:r>
              <a:rPr lang="en-US" altLang="zh-CN" dirty="0"/>
              <a:t>1</a:t>
            </a:r>
            <a:r>
              <a:rPr lang="zh-CN" altLang="en-US" dirty="0"/>
              <a:t>，白色代表，最小值</a:t>
            </a:r>
            <a:r>
              <a:rPr lang="en-US" altLang="zh-CN" dirty="0"/>
              <a:t>0</a:t>
            </a:r>
            <a:r>
              <a:rPr lang="zh-CN" altLang="en-US" dirty="0"/>
              <a:t>，黑色代表</a:t>
            </a:r>
            <a:endParaRPr lang="en-US" altLang="zh-CN" dirty="0"/>
          </a:p>
          <a:p>
            <a:r>
              <a:rPr lang="en-US" altLang="zh-CN" dirty="0" err="1"/>
              <a:t>Tgt</a:t>
            </a:r>
            <a:r>
              <a:rPr lang="zh-CN" altLang="en-US" dirty="0"/>
              <a:t>中较大值中间这个环形框代表，当然值在每处都不一样，怎么计算的后面会说，最小值是最里层和最外层灰色的地方，我们发现要比上面黑色的亮一些，假设最小值是</a:t>
            </a:r>
            <a:r>
              <a:rPr lang="en-US" altLang="zh-CN" dirty="0"/>
              <a:t>0.3</a:t>
            </a:r>
            <a:r>
              <a:rPr lang="zh-CN" altLang="en-US" dirty="0"/>
              <a:t>，那就可以分别计算了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557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训练阶段这三种</a:t>
            </a:r>
            <a:r>
              <a:rPr lang="en-US" altLang="zh-CN" dirty="0"/>
              <a:t>map</a:t>
            </a:r>
            <a:r>
              <a:rPr lang="zh-CN" altLang="en-US" dirty="0"/>
              <a:t>都存在，而且都受监督，其中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是受相同</a:t>
            </a:r>
            <a:r>
              <a:rPr lang="en-US" altLang="zh-CN" dirty="0"/>
              <a:t>label</a:t>
            </a:r>
            <a:r>
              <a:rPr lang="zh-CN" altLang="en-US" dirty="0"/>
              <a:t>的监督，而</a:t>
            </a:r>
            <a:r>
              <a:rPr lang="en-US" altLang="zh-CN" dirty="0"/>
              <a:t>T</a:t>
            </a:r>
            <a:r>
              <a:rPr lang="zh-CN" altLang="en-US" dirty="0"/>
              <a:t>受另一种</a:t>
            </a:r>
            <a:r>
              <a:rPr lang="en-US" altLang="zh-CN" dirty="0"/>
              <a:t>label</a:t>
            </a:r>
            <a:r>
              <a:rPr lang="zh-CN" altLang="en-US" dirty="0"/>
              <a:t>的监督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74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下面我们就来看看这个</a:t>
            </a:r>
            <a:r>
              <a:rPr lang="en-US" altLang="zh-CN" dirty="0"/>
              <a:t>label</a:t>
            </a:r>
            <a:r>
              <a:rPr lang="zh-CN" altLang="en-US" dirty="0"/>
              <a:t>到底怎么制作，</a:t>
            </a:r>
            <a:r>
              <a:rPr lang="en-US" altLang="zh-CN" dirty="0"/>
              <a:t>r=0.4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E50BE-8ADE-4B92-B29D-2AE6A4A98B7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35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BB9EF-77CD-4160-B6A8-9E61811E8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38C99BE-9BF1-4DF9-81E5-E57DB06AA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FAE22-5BA1-4FBE-8870-AF3437B0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1CB8D-2F14-4B93-AA99-55E9D2C47771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254293-AD23-4EE6-9891-D6B8514D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E63982-CC2C-40FC-9A7A-37C7B3BD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74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EA721-AEFB-4086-95A7-4FAA56D9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A05EF3-FB00-4822-92F7-D7C93566A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90DA5-5648-4FC7-8ACE-7A89B381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ACF4C-6D7B-42D3-84B8-DA810F5FBAC7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D33E1-CD8D-4072-A9CE-D80088409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95963E-F795-4081-84E1-C067559C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739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7B83FC-FD26-49BB-8CE0-1E97448EC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793F3-D96A-489C-96D5-FC8FA82A8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17BB40-5805-4B1C-906E-38C8FB14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67F70-7443-4494-882B-6829A43DF1DD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A9596-EAC7-47AD-A98B-93CEF5B3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35697E-C822-4D91-8B1E-74B9A9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3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2CB76-6D0E-4608-9FC3-6C19D846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A987E-35C4-45B2-8B1B-2942745DE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62F32-4468-4786-81EE-A80F51B8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786B-1EC0-4BD8-BD03-2965F8FE336E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B677AD-B723-46EA-8F2F-9183EA25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C1A36-D068-46D8-BD81-5E072B1F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7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7B506-3568-42CB-90FB-30B2661D6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5EE5CF-D2A0-413F-9CF1-31C7FE7A12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F93548-F02F-4115-A805-2EAB314CF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DE79F-34FD-4376-962F-50846CC6DE08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61D43E-4AB9-4841-BD3D-B5886797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BD882-E41B-4D89-806E-A6A57C06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322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E4708-0CCE-4C16-B7D8-C413F8C6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629F4A-69B3-452F-B3EC-9E0B545C25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4B3170-6CFC-451D-AC73-AAFE48C15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E1EECD-205F-48C7-8F51-58941E4A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92117-5B1A-4912-BFAF-51D032B9B646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9A9212-E928-4EDB-943B-A9639932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AE041C-566D-4F5C-96A7-9E639A21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75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D68F4-D92A-4532-8F3C-54707E420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4761F6-614D-4F52-A7E2-6C4DE6441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014DF4-5772-472C-B748-9792BAE2C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08D68C-12D7-4FDD-9D7A-D0535F1F0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0F41BCD-9F8F-4C4A-A217-9BFEACA86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6D73227-F29B-49CE-AE9F-423A07F5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8F44-40A3-4E75-A17C-CDD4E7A5C58E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ADFA1C-06D1-486F-8D5B-4534085F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F0D41A-476F-427F-BDEE-EFD45E354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9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EC5B2-879E-48FA-8D06-13CED1FD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001C53-9276-4A91-9F32-44728F13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E20C-C705-4011-9D57-B0BCA42022EC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39DCC2-DB62-44E0-9788-962A69CA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C4010F-9202-455F-981F-78EFCBDD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877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67A0A6-2D61-4C14-9D0A-79C6F4B9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EC1BC-DABB-4A45-AE7C-F83453B12C06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2876F5-5936-4805-8FCF-D4B70ACC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C3640F-8B0B-4D8E-ADA9-A4A15EE0E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8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4464A-69BC-499D-8A2D-7ADB5B25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E1A635-2E06-46CC-BB5B-32335D7B0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D383CE-B43A-478D-8CF0-C8CAE7C6E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EE049E-082E-4429-BC52-D1B57A92C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331A-8D20-49C0-879F-73F759309FF5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FB298-CE99-4564-91E8-40200CE0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D94181-B561-4369-AAB4-23542D47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30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B8420-5299-4523-9500-465FF30E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4885A4-077C-41CC-91EC-4F53D70BF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8AFA9D-347C-49BA-8B7B-FA1E148F7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C5791D-EF7A-4401-85B6-46324C2C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DC0CD-5266-4EF5-BA0C-082FD05EFB8E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385C7D-295E-4DE5-A2A1-17728AF5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3B4F16-6CEA-40A6-AA22-CEBFEC4AA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850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8ED9E7-67AF-4704-AFA8-B06E23E1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2EA51-CF98-44CB-AD1C-B4BE20B4E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2CF72F-2F57-4CD8-970B-290D55C08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DDD24-12F7-42A3-AECB-67F8DF0B2E16}" type="datetime1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030431-2CA5-41A2-858C-F5DA79DE7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56B58A-3BB7-408A-ABC2-AC285E48D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65B3C-3B1D-46D7-8F94-4B62BC38DC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638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21B1D-FDBA-4F8C-9C80-EC546AA3A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DBNet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3D5452-C393-467C-B85E-59121C96E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Real-time Scene Text Detection with </a:t>
            </a:r>
            <a:r>
              <a:rPr lang="en-US" altLang="zh-CN" dirty="0">
                <a:solidFill>
                  <a:srgbClr val="0070C0"/>
                </a:solidFill>
              </a:rPr>
              <a:t>Differentiable Binarization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4DADE5-E8FD-47CE-8DBC-BE9C65EFC6C2}"/>
              </a:ext>
            </a:extLst>
          </p:cNvPr>
          <p:cNvSpPr txBox="1"/>
          <p:nvPr/>
        </p:nvSpPr>
        <p:spPr>
          <a:xfrm>
            <a:off x="8202967" y="4359342"/>
            <a:ext cx="3790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https://arxiv.org/pdf/1911.08947.pdf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819DE-BFDA-4609-BB16-0AC07662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45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D1029-8B4F-4EC5-9FE2-608D791A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DBNet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FA7C84-9999-4D12-8204-F8301634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13F264-89ED-42BA-A02C-C95ED3D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5" y="1805563"/>
            <a:ext cx="11591024" cy="35664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B389034-DA8B-47DE-9CF8-A58A8C31FC29}"/>
              </a:ext>
            </a:extLst>
          </p:cNvPr>
          <p:cNvSpPr txBox="1"/>
          <p:nvPr/>
        </p:nvSpPr>
        <p:spPr>
          <a:xfrm>
            <a:off x="5772705" y="5987017"/>
            <a:ext cx="3859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https://arxiv.org/pdf/1612.03144.pdf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1D66462-3EE3-4A40-A2BE-0423836AFE5C}"/>
              </a:ext>
            </a:extLst>
          </p:cNvPr>
          <p:cNvSpPr txBox="1"/>
          <p:nvPr/>
        </p:nvSpPr>
        <p:spPr>
          <a:xfrm>
            <a:off x="838200" y="598701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Feature Pyramid Networks </a:t>
            </a:r>
            <a:r>
              <a:rPr lang="en-US" altLang="zh-CN" dirty="0"/>
              <a:t>for Object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21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97861-0397-40C2-B468-B4C3C5C0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FPN-Conv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988CD-DEBA-4449-851E-E5CC85E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1A2A2-9D89-40C9-8D27-BE947324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80" y="365124"/>
            <a:ext cx="4308080" cy="1325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FB8241-EDCA-445D-B02E-F7570847C804}"/>
              </a:ext>
            </a:extLst>
          </p:cNvPr>
          <p:cNvSpPr/>
          <p:nvPr/>
        </p:nvSpPr>
        <p:spPr>
          <a:xfrm>
            <a:off x="7420380" y="435006"/>
            <a:ext cx="2922105" cy="125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07A39-AB8A-4757-8147-A918E4855AC0}"/>
              </a:ext>
            </a:extLst>
          </p:cNvPr>
          <p:cNvSpPr txBox="1"/>
          <p:nvPr/>
        </p:nvSpPr>
        <p:spPr>
          <a:xfrm>
            <a:off x="838200" y="176398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Deformable convolution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5B9487E-E498-4288-B55A-8C16B38D9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17" y="2914712"/>
            <a:ext cx="6980525" cy="22176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3FF3EA-6CE0-4764-9005-893D23B2CACA}"/>
              </a:ext>
            </a:extLst>
          </p:cNvPr>
          <p:cNvSpPr txBox="1"/>
          <p:nvPr/>
        </p:nvSpPr>
        <p:spPr>
          <a:xfrm>
            <a:off x="7671269" y="3654186"/>
            <a:ext cx="380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https://arxiv.org/pdf/1703.06211.pdf</a:t>
            </a:r>
          </a:p>
        </p:txBody>
      </p:sp>
    </p:spTree>
    <p:extLst>
      <p:ext uri="{BB962C8B-B14F-4D97-AF65-F5344CB8AC3E}">
        <p14:creationId xmlns:p14="http://schemas.microsoft.com/office/powerpoint/2010/main" val="417615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97861-0397-40C2-B468-B4C3C5C0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FPN-Conv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988CD-DEBA-4449-851E-E5CC85E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1A2A2-9D89-40C9-8D27-BE947324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80" y="365124"/>
            <a:ext cx="4308080" cy="1325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FB8241-EDCA-445D-B02E-F7570847C804}"/>
              </a:ext>
            </a:extLst>
          </p:cNvPr>
          <p:cNvSpPr/>
          <p:nvPr/>
        </p:nvSpPr>
        <p:spPr>
          <a:xfrm>
            <a:off x="7420380" y="435006"/>
            <a:ext cx="2922105" cy="125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07A39-AB8A-4757-8147-A918E4855AC0}"/>
              </a:ext>
            </a:extLst>
          </p:cNvPr>
          <p:cNvSpPr txBox="1"/>
          <p:nvPr/>
        </p:nvSpPr>
        <p:spPr>
          <a:xfrm>
            <a:off x="838200" y="176398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Deformable convolution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A0D28D-1192-42D2-8CCA-0AE2A4B3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6" y="2381096"/>
            <a:ext cx="6312392" cy="39752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63E4A2-E6AE-4A02-B94F-7CAE2D78537A}"/>
              </a:ext>
            </a:extLst>
          </p:cNvPr>
          <p:cNvSpPr txBox="1"/>
          <p:nvPr/>
        </p:nvSpPr>
        <p:spPr>
          <a:xfrm>
            <a:off x="7671269" y="3654186"/>
            <a:ext cx="380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https://arxiv.org/pdf/1703.06211.pdf</a:t>
            </a:r>
          </a:p>
        </p:txBody>
      </p:sp>
    </p:spTree>
    <p:extLst>
      <p:ext uri="{BB962C8B-B14F-4D97-AF65-F5344CB8AC3E}">
        <p14:creationId xmlns:p14="http://schemas.microsoft.com/office/powerpoint/2010/main" val="393843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97861-0397-40C2-B468-B4C3C5C0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FPN-Conv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988CD-DEBA-4449-851E-E5CC85E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1A2A2-9D89-40C9-8D27-BE947324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80" y="365124"/>
            <a:ext cx="4308080" cy="1325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FB8241-EDCA-445D-B02E-F7570847C804}"/>
              </a:ext>
            </a:extLst>
          </p:cNvPr>
          <p:cNvSpPr/>
          <p:nvPr/>
        </p:nvSpPr>
        <p:spPr>
          <a:xfrm>
            <a:off x="7420380" y="435006"/>
            <a:ext cx="2922105" cy="125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F07A39-AB8A-4757-8147-A918E4855AC0}"/>
              </a:ext>
            </a:extLst>
          </p:cNvPr>
          <p:cNvSpPr txBox="1"/>
          <p:nvPr/>
        </p:nvSpPr>
        <p:spPr>
          <a:xfrm>
            <a:off x="838200" y="1763982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Deformable convolution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2A4DF3-A311-4B61-A50E-34FA1AE52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0" y="2781617"/>
            <a:ext cx="9776229" cy="150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97861-0397-40C2-B468-B4C3C5C0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FPN-Conv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988CD-DEBA-4449-851E-E5CC85E1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1A2A2-9D89-40C9-8D27-BE947324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380" y="365124"/>
            <a:ext cx="4308080" cy="1325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EFB8241-EDCA-445D-B02E-F7570847C804}"/>
              </a:ext>
            </a:extLst>
          </p:cNvPr>
          <p:cNvSpPr/>
          <p:nvPr/>
        </p:nvSpPr>
        <p:spPr>
          <a:xfrm>
            <a:off x="7420380" y="435006"/>
            <a:ext cx="3561298" cy="1255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DDA062-0915-47DE-8836-E1337EF7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1832"/>
            <a:ext cx="9632515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07C2-B0F7-4A5C-8A43-94267BDE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927-01DE-4A94-8C82-C8D3FE8C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39F28-3E05-4C27-B303-6BCABFE2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1" y="1798769"/>
            <a:ext cx="4726723" cy="1086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B927A-C939-4CA0-9631-97F0A9A1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6C1E8-5E00-4700-B916-095C1B7E4122}"/>
              </a:ext>
            </a:extLst>
          </p:cNvPr>
          <p:cNvSpPr txBox="1"/>
          <p:nvPr/>
        </p:nvSpPr>
        <p:spPr>
          <a:xfrm>
            <a:off x="5522602" y="21573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k=50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1E1F1EE-AA58-4E4E-8CA7-7D4A05F56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622" y="3021245"/>
            <a:ext cx="3231900" cy="37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6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07C2-B0F7-4A5C-8A43-94267BDE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927-01DE-4A94-8C82-C8D3FE8C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39F28-3E05-4C27-B303-6BCABFE2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1" y="1798769"/>
            <a:ext cx="4726723" cy="1086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B927A-C939-4CA0-9631-97F0A9A1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C4F2C6-FC36-409A-A20C-6EDB29E4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55443"/>
            <a:ext cx="10533156" cy="325965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E969553-DC43-413B-B492-8E82ADF23930}"/>
              </a:ext>
            </a:extLst>
          </p:cNvPr>
          <p:cNvSpPr txBox="1"/>
          <p:nvPr/>
        </p:nvSpPr>
        <p:spPr>
          <a:xfrm>
            <a:off x="6582857" y="65308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https://programmersought.com/article/67424525836/</a:t>
            </a:r>
          </a:p>
        </p:txBody>
      </p:sp>
    </p:spTree>
    <p:extLst>
      <p:ext uri="{BB962C8B-B14F-4D97-AF65-F5344CB8AC3E}">
        <p14:creationId xmlns:p14="http://schemas.microsoft.com/office/powerpoint/2010/main" val="376459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07C2-B0F7-4A5C-8A43-94267BDE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927-01DE-4A94-8C82-C8D3FE8C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39F28-3E05-4C27-B303-6BCABFE2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1" y="1798769"/>
            <a:ext cx="4726723" cy="1086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B927A-C939-4CA0-9631-97F0A9A1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7AF5CF-EB14-47A0-AD63-2C1A44070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14897"/>
            <a:ext cx="4902847" cy="342401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C7AEA6E-BF50-4221-BB9B-BE41B81BBA78}"/>
              </a:ext>
            </a:extLst>
          </p:cNvPr>
          <p:cNvSpPr txBox="1"/>
          <p:nvPr/>
        </p:nvSpPr>
        <p:spPr>
          <a:xfrm>
            <a:off x="5817247" y="59969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https://programmersought.com/article/67424525836/</a:t>
            </a:r>
          </a:p>
        </p:txBody>
      </p:sp>
    </p:spTree>
    <p:extLst>
      <p:ext uri="{BB962C8B-B14F-4D97-AF65-F5344CB8AC3E}">
        <p14:creationId xmlns:p14="http://schemas.microsoft.com/office/powerpoint/2010/main" val="168411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07C2-B0F7-4A5C-8A43-94267BDE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927-01DE-4A94-8C82-C8D3FE8C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39F28-3E05-4C27-B303-6BCABFE2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1" y="1798769"/>
            <a:ext cx="4726723" cy="1086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C3E80E-A75A-4489-AFC6-FC6701258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72758"/>
            <a:ext cx="4561244" cy="1411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EC872C-5321-4041-83A9-6BE4AF4989CB}"/>
              </a:ext>
            </a:extLst>
          </p:cNvPr>
          <p:cNvSpPr/>
          <p:nvPr/>
        </p:nvSpPr>
        <p:spPr>
          <a:xfrm>
            <a:off x="2465834" y="4607511"/>
            <a:ext cx="348388" cy="284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EC4199-5B7A-49AB-B70F-7E725FA8F914}"/>
              </a:ext>
            </a:extLst>
          </p:cNvPr>
          <p:cNvSpPr/>
          <p:nvPr/>
        </p:nvSpPr>
        <p:spPr>
          <a:xfrm>
            <a:off x="4012029" y="4634145"/>
            <a:ext cx="348388" cy="284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956D117-EC79-4FBF-8FCE-A86EE41A96DC}"/>
              </a:ext>
            </a:extLst>
          </p:cNvPr>
          <p:cNvCxnSpPr>
            <a:cxnSpLocks/>
          </p:cNvCxnSpPr>
          <p:nvPr/>
        </p:nvCxnSpPr>
        <p:spPr>
          <a:xfrm flipV="1">
            <a:off x="4360417" y="4430832"/>
            <a:ext cx="2411028" cy="345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148E090-B11D-4254-B392-0803F9DE2253}"/>
              </a:ext>
            </a:extLst>
          </p:cNvPr>
          <p:cNvCxnSpPr/>
          <p:nvPr/>
        </p:nvCxnSpPr>
        <p:spPr>
          <a:xfrm flipV="1">
            <a:off x="2640028" y="2556769"/>
            <a:ext cx="3957223" cy="20507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E6071BCF-73BA-4F8E-AECF-1F076FC3E1DF}"/>
              </a:ext>
            </a:extLst>
          </p:cNvPr>
          <p:cNvSpPr/>
          <p:nvPr/>
        </p:nvSpPr>
        <p:spPr>
          <a:xfrm>
            <a:off x="6945639" y="1810170"/>
            <a:ext cx="2324468" cy="14931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5AC6C1D-F70B-4F1C-B678-5E107B8B0462}"/>
              </a:ext>
            </a:extLst>
          </p:cNvPr>
          <p:cNvSpPr/>
          <p:nvPr/>
        </p:nvSpPr>
        <p:spPr>
          <a:xfrm>
            <a:off x="6945639" y="3684234"/>
            <a:ext cx="2324468" cy="14931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ADAC81D-5F3C-4392-98EC-4B7D34ABF50E}"/>
              </a:ext>
            </a:extLst>
          </p:cNvPr>
          <p:cNvSpPr/>
          <p:nvPr/>
        </p:nvSpPr>
        <p:spPr>
          <a:xfrm>
            <a:off x="7182035" y="3972758"/>
            <a:ext cx="1899821" cy="945472"/>
          </a:xfrm>
          <a:prstGeom prst="rect">
            <a:avLst/>
          </a:prstGeom>
          <a:gradFill flip="none" rotWithShape="1">
            <a:gsLst>
              <a:gs pos="45000">
                <a:schemeClr val="accent3">
                  <a:lumMod val="5000"/>
                  <a:lumOff val="95000"/>
                </a:schemeClr>
              </a:gs>
              <a:gs pos="82000">
                <a:schemeClr val="accent3">
                  <a:lumMod val="45000"/>
                  <a:lumOff val="55000"/>
                </a:schemeClr>
              </a:gs>
              <a:gs pos="99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E17A9B-E498-4038-A323-7E7EA54A91FA}"/>
              </a:ext>
            </a:extLst>
          </p:cNvPr>
          <p:cNvSpPr/>
          <p:nvPr/>
        </p:nvSpPr>
        <p:spPr>
          <a:xfrm>
            <a:off x="7420046" y="4124180"/>
            <a:ext cx="1423798" cy="6520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7CDF3A-A942-4B3F-84C7-DB1E1412B66D}"/>
              </a:ext>
            </a:extLst>
          </p:cNvPr>
          <p:cNvSpPr/>
          <p:nvPr/>
        </p:nvSpPr>
        <p:spPr>
          <a:xfrm>
            <a:off x="7420046" y="2230764"/>
            <a:ext cx="1423798" cy="6520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16AEBA-216A-4288-A48F-6E8EE39E06A6}"/>
              </a:ext>
            </a:extLst>
          </p:cNvPr>
          <p:cNvSpPr txBox="1"/>
          <p:nvPr/>
        </p:nvSpPr>
        <p:spPr>
          <a:xfrm>
            <a:off x="7913914" y="1300044"/>
            <a:ext cx="79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gt</a:t>
            </a:r>
            <a:endParaRPr lang="zh-CN" altLang="en-US" sz="2400" baseline="-25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83B891-A5C7-43A1-870C-18845DBB37D8}"/>
              </a:ext>
            </a:extLst>
          </p:cNvPr>
          <p:cNvSpPr txBox="1"/>
          <p:nvPr/>
        </p:nvSpPr>
        <p:spPr>
          <a:xfrm>
            <a:off x="7913914" y="5206754"/>
            <a:ext cx="79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gt</a:t>
            </a:r>
            <a:endParaRPr lang="zh-CN" altLang="en-US" sz="2400" baseline="-250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5AC8DD-D514-4512-850E-57C303788213}"/>
              </a:ext>
            </a:extLst>
          </p:cNvPr>
          <p:cNvSpPr txBox="1"/>
          <p:nvPr/>
        </p:nvSpPr>
        <p:spPr>
          <a:xfrm>
            <a:off x="9767902" y="1530876"/>
            <a:ext cx="216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文字块内部：</a:t>
            </a:r>
            <a:endParaRPr lang="en-US" altLang="zh-CN" dirty="0"/>
          </a:p>
          <a:p>
            <a:r>
              <a:rPr lang="en-US" altLang="zh-CN" dirty="0"/>
              <a:t>P=1, T=0.3</a:t>
            </a:r>
          </a:p>
          <a:p>
            <a:r>
              <a:rPr lang="en-US" altLang="zh-CN" dirty="0"/>
              <a:t>P-T=0.8&gt;0, B=1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AC32DD-BB19-40A3-8348-913BB5AD994A}"/>
              </a:ext>
            </a:extLst>
          </p:cNvPr>
          <p:cNvSpPr txBox="1"/>
          <p:nvPr/>
        </p:nvSpPr>
        <p:spPr>
          <a:xfrm>
            <a:off x="9767902" y="2760904"/>
            <a:ext cx="216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文字块边缘：</a:t>
            </a:r>
            <a:endParaRPr lang="en-US" altLang="zh-CN" dirty="0"/>
          </a:p>
          <a:p>
            <a:r>
              <a:rPr lang="en-US" altLang="zh-CN" dirty="0"/>
              <a:t>P=0, T=0.7</a:t>
            </a:r>
          </a:p>
          <a:p>
            <a:r>
              <a:rPr lang="en-US" altLang="zh-CN" dirty="0"/>
              <a:t>P-T=-0.7&lt;0, B=0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99CEB9-C6A2-416C-87E4-09D0751D039D}"/>
              </a:ext>
            </a:extLst>
          </p:cNvPr>
          <p:cNvSpPr txBox="1"/>
          <p:nvPr/>
        </p:nvSpPr>
        <p:spPr>
          <a:xfrm>
            <a:off x="9767902" y="3994900"/>
            <a:ext cx="216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非文字块区域：</a:t>
            </a:r>
            <a:endParaRPr lang="en-US" altLang="zh-CN" dirty="0"/>
          </a:p>
          <a:p>
            <a:r>
              <a:rPr lang="en-US" altLang="zh-CN" dirty="0"/>
              <a:t>P=0, T=0.3</a:t>
            </a:r>
          </a:p>
          <a:p>
            <a:r>
              <a:rPr lang="en-US" altLang="zh-CN" dirty="0"/>
              <a:t>P-T=-0.3&lt;0, B=0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826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107C2-B0F7-4A5C-8A43-94267BDE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3B2927-01DE-4A94-8C82-C8D3FE8C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39F28-3E05-4C27-B303-6BCABFE2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1" y="1798769"/>
            <a:ext cx="4726723" cy="10864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6B927A-C939-4CA0-9631-97F0A9A1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342D59-9F6F-442C-9920-7AF6D5565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5624047" cy="32692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16C1E8-5E00-4700-B916-095C1B7E4122}"/>
              </a:ext>
            </a:extLst>
          </p:cNvPr>
          <p:cNvSpPr txBox="1"/>
          <p:nvPr/>
        </p:nvSpPr>
        <p:spPr>
          <a:xfrm>
            <a:off x="5522602" y="215734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k=50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787044-3D42-4D9C-AED7-9F5087347C35}"/>
                  </a:ext>
                </a:extLst>
              </p:cNvPr>
              <p:cNvSpPr txBox="1"/>
              <p:nvPr/>
            </p:nvSpPr>
            <p:spPr>
              <a:xfrm>
                <a:off x="6915704" y="3425447"/>
                <a:ext cx="477444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𝐶𝐸𝐿𝑜𝑠𝑠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A787044-3D42-4D9C-AED7-9F5087347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04" y="3425447"/>
                <a:ext cx="4774449" cy="312650"/>
              </a:xfrm>
              <a:prstGeom prst="rect">
                <a:avLst/>
              </a:prstGeom>
              <a:blipFill>
                <a:blip r:embed="rId6"/>
                <a:stretch>
                  <a:fillRect l="-510" r="-1148" b="-2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6E4EB1DB-5858-44D8-B386-2ED2139AC2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8049" y="3923849"/>
            <a:ext cx="2895851" cy="12650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E0137D8-8F85-4E4F-B877-99AF990C9B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7195" y="5188879"/>
            <a:ext cx="2301439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4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7524-CDE8-49FE-8E07-8E780DA2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764BD-6F00-4C7E-A08D-28F598C48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DBNet</a:t>
            </a:r>
            <a:endParaRPr lang="en-US" altLang="zh-CN" dirty="0"/>
          </a:p>
          <a:p>
            <a:pPr lvl="1"/>
            <a:r>
              <a:rPr lang="en-US" altLang="zh-CN" dirty="0"/>
              <a:t>What is </a:t>
            </a:r>
            <a:r>
              <a:rPr lang="en-US" altLang="zh-CN" dirty="0" err="1"/>
              <a:t>DBNet</a:t>
            </a:r>
            <a:endParaRPr lang="en-US" altLang="zh-CN" dirty="0"/>
          </a:p>
          <a:p>
            <a:pPr lvl="1"/>
            <a:r>
              <a:rPr lang="en-US" altLang="zh-CN" dirty="0"/>
              <a:t>Detail</a:t>
            </a:r>
          </a:p>
          <a:p>
            <a:r>
              <a:rPr lang="en-US" altLang="zh-CN" dirty="0"/>
              <a:t>Code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FCCFC8-4EAA-4169-B36F-09F651C6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0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D46C9-B7DD-4533-9CD1-A63C2AA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EAC3C-9C69-4CCA-BCE0-F589FFDD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D934D-9E3A-46C4-8739-DEB6D4FE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40AC3C-8802-4388-979B-119C808D69CE}"/>
              </a:ext>
            </a:extLst>
          </p:cNvPr>
          <p:cNvSpPr/>
          <p:nvPr/>
        </p:nvSpPr>
        <p:spPr>
          <a:xfrm>
            <a:off x="7511143" y="250371"/>
            <a:ext cx="1981200" cy="1621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7FA89D-EE27-4292-8E53-A35CB6F3332E}"/>
              </a:ext>
            </a:extLst>
          </p:cNvPr>
          <p:cNvSpPr/>
          <p:nvPr/>
        </p:nvSpPr>
        <p:spPr>
          <a:xfrm>
            <a:off x="9769372" y="1061357"/>
            <a:ext cx="1981200" cy="1621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A1EFAE-848F-4917-841B-C56B726AE0A9}"/>
              </a:ext>
            </a:extLst>
          </p:cNvPr>
          <p:cNvSpPr/>
          <p:nvPr/>
        </p:nvSpPr>
        <p:spPr>
          <a:xfrm>
            <a:off x="838200" y="1936730"/>
            <a:ext cx="2324468" cy="14931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3C3A26-0A21-4DEB-A921-89AEFE4D6F23}"/>
              </a:ext>
            </a:extLst>
          </p:cNvPr>
          <p:cNvSpPr/>
          <p:nvPr/>
        </p:nvSpPr>
        <p:spPr>
          <a:xfrm>
            <a:off x="1312607" y="2357324"/>
            <a:ext cx="1423798" cy="6520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E3EE19-F28C-42CB-AF09-988105B99E5B}"/>
              </a:ext>
            </a:extLst>
          </p:cNvPr>
          <p:cNvSpPr/>
          <p:nvPr/>
        </p:nvSpPr>
        <p:spPr>
          <a:xfrm>
            <a:off x="838200" y="4130995"/>
            <a:ext cx="2324468" cy="149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B8328E-8F72-4E9E-855D-249BC6507A5F}"/>
              </a:ext>
            </a:extLst>
          </p:cNvPr>
          <p:cNvSpPr txBox="1"/>
          <p:nvPr/>
        </p:nvSpPr>
        <p:spPr>
          <a:xfrm>
            <a:off x="1718946" y="588589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img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633947-BF82-4F91-9EBC-C6B910A5AB3D}"/>
              </a:ext>
            </a:extLst>
          </p:cNvPr>
          <p:cNvSpPr/>
          <p:nvPr/>
        </p:nvSpPr>
        <p:spPr>
          <a:xfrm>
            <a:off x="1136341" y="4394448"/>
            <a:ext cx="1731146" cy="941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135A85E-EE65-406C-AC38-CEB8FA34DCD6}"/>
              </a:ext>
            </a:extLst>
          </p:cNvPr>
          <p:cNvCxnSpPr>
            <a:stCxn id="11" idx="3"/>
          </p:cNvCxnSpPr>
          <p:nvPr/>
        </p:nvCxnSpPr>
        <p:spPr>
          <a:xfrm flipV="1">
            <a:off x="3162668" y="4877593"/>
            <a:ext cx="8944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F67878F-1480-4912-AF0C-C4ECE92D852B}"/>
              </a:ext>
            </a:extLst>
          </p:cNvPr>
          <p:cNvSpPr/>
          <p:nvPr/>
        </p:nvSpPr>
        <p:spPr>
          <a:xfrm>
            <a:off x="4057095" y="4130995"/>
            <a:ext cx="2324468" cy="149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339F40E-BF1E-4DEB-B334-E4E15D792C88}"/>
              </a:ext>
            </a:extLst>
          </p:cNvPr>
          <p:cNvSpPr/>
          <p:nvPr/>
        </p:nvSpPr>
        <p:spPr>
          <a:xfrm>
            <a:off x="4355236" y="4394448"/>
            <a:ext cx="1731146" cy="9410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1BC143-955C-4706-9987-1A49E3152184}"/>
              </a:ext>
            </a:extLst>
          </p:cNvPr>
          <p:cNvSpPr/>
          <p:nvPr/>
        </p:nvSpPr>
        <p:spPr>
          <a:xfrm>
            <a:off x="4507430" y="4538960"/>
            <a:ext cx="1423798" cy="65200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5684C21-8714-434E-908A-798481268053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flipH="1">
            <a:off x="5219329" y="4394448"/>
            <a:ext cx="1480" cy="14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BAF764F-EA64-4F29-902F-666178BC38BD}"/>
              </a:ext>
            </a:extLst>
          </p:cNvPr>
          <p:cNvCxnSpPr>
            <a:stCxn id="17" idx="3"/>
          </p:cNvCxnSpPr>
          <p:nvPr/>
        </p:nvCxnSpPr>
        <p:spPr>
          <a:xfrm flipH="1" flipV="1">
            <a:off x="5931228" y="4864963"/>
            <a:ext cx="1551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EC7835E-309D-4EFA-B96D-2E77F793C6AA}"/>
              </a:ext>
            </a:extLst>
          </p:cNvPr>
          <p:cNvCxnSpPr>
            <a:stCxn id="17" idx="1"/>
          </p:cNvCxnSpPr>
          <p:nvPr/>
        </p:nvCxnSpPr>
        <p:spPr>
          <a:xfrm flipV="1">
            <a:off x="4355236" y="4864963"/>
            <a:ext cx="152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3A987BD-713D-41D8-9091-14EDABBA1839}"/>
              </a:ext>
            </a:extLst>
          </p:cNvPr>
          <p:cNvCxnSpPr>
            <a:stCxn id="17" idx="2"/>
            <a:endCxn id="18" idx="2"/>
          </p:cNvCxnSpPr>
          <p:nvPr/>
        </p:nvCxnSpPr>
        <p:spPr>
          <a:xfrm flipH="1" flipV="1">
            <a:off x="5219329" y="5190967"/>
            <a:ext cx="1480" cy="14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5C2D82E-F545-4299-8C8F-CD0EB0FCDE7B}"/>
              </a:ext>
            </a:extLst>
          </p:cNvPr>
          <p:cNvSpPr txBox="1"/>
          <p:nvPr/>
        </p:nvSpPr>
        <p:spPr>
          <a:xfrm>
            <a:off x="3270585" y="489389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shrink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AA4620-2E40-4936-B8FC-A64709AF105F}"/>
              </a:ext>
            </a:extLst>
          </p:cNvPr>
          <p:cNvSpPr txBox="1"/>
          <p:nvPr/>
        </p:nvSpPr>
        <p:spPr>
          <a:xfrm>
            <a:off x="5219329" y="5124042"/>
            <a:ext cx="28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</a:t>
            </a:r>
            <a:endParaRPr lang="zh-CN" altLang="en-US" sz="14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45FF9205-96C2-46F6-9369-1701B4255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682" y="2805984"/>
            <a:ext cx="2751058" cy="108975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4ADDB4EF-F86A-4FE7-8C00-FB69E404EA33}"/>
              </a:ext>
            </a:extLst>
          </p:cNvPr>
          <p:cNvSpPr/>
          <p:nvPr/>
        </p:nvSpPr>
        <p:spPr>
          <a:xfrm>
            <a:off x="7275990" y="4118364"/>
            <a:ext cx="2324468" cy="14931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3CA106-5DEE-4875-820E-CC975310292B}"/>
              </a:ext>
            </a:extLst>
          </p:cNvPr>
          <p:cNvSpPr/>
          <p:nvPr/>
        </p:nvSpPr>
        <p:spPr>
          <a:xfrm>
            <a:off x="7750397" y="4538958"/>
            <a:ext cx="1423798" cy="6520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16D0A45-0633-4B43-836E-216B7D4AE373}"/>
              </a:ext>
            </a:extLst>
          </p:cNvPr>
          <p:cNvCxnSpPr/>
          <p:nvPr/>
        </p:nvCxnSpPr>
        <p:spPr>
          <a:xfrm flipV="1">
            <a:off x="6396708" y="4877593"/>
            <a:ext cx="8944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DE16813-E045-42D2-BEE1-73A18D32710F}"/>
                  </a:ext>
                </a:extLst>
              </p:cNvPr>
              <p:cNvSpPr txBox="1"/>
              <p:nvPr/>
            </p:nvSpPr>
            <p:spPr>
              <a:xfrm>
                <a:off x="6452660" y="3290500"/>
                <a:ext cx="782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DE16813-E045-42D2-BEE1-73A18D327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60" y="3290500"/>
                <a:ext cx="782522" cy="276999"/>
              </a:xfrm>
              <a:prstGeom prst="rect">
                <a:avLst/>
              </a:prstGeom>
              <a:blipFill>
                <a:blip r:embed="rId5"/>
                <a:stretch>
                  <a:fillRect l="-3125" r="-625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79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6" grpId="0" animBg="1"/>
      <p:bldP spid="17" grpId="0" animBg="1"/>
      <p:bldP spid="18" grpId="0" animBg="1"/>
      <p:bldP spid="27" grpId="0"/>
      <p:bldP spid="28" grpId="0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574E1A94-C0DF-4132-8809-0D2E5DEC27D8}"/>
              </a:ext>
            </a:extLst>
          </p:cNvPr>
          <p:cNvSpPr/>
          <p:nvPr/>
        </p:nvSpPr>
        <p:spPr>
          <a:xfrm>
            <a:off x="7305836" y="4468232"/>
            <a:ext cx="1899821" cy="10209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4D46C9-B7DD-4533-9CD1-A63C2AA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EAC3C-9C69-4CCA-BCE0-F589FFDD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D934D-9E3A-46C4-8739-DEB6D4FE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04D05B-4A83-4C1D-8E70-EAEE3A82D167}"/>
              </a:ext>
            </a:extLst>
          </p:cNvPr>
          <p:cNvSpPr/>
          <p:nvPr/>
        </p:nvSpPr>
        <p:spPr>
          <a:xfrm>
            <a:off x="7620000" y="1690688"/>
            <a:ext cx="1915886" cy="1556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0C2EEF-D084-4732-AB63-95842B640336}"/>
              </a:ext>
            </a:extLst>
          </p:cNvPr>
          <p:cNvSpPr/>
          <p:nvPr/>
        </p:nvSpPr>
        <p:spPr>
          <a:xfrm>
            <a:off x="886356" y="1753781"/>
            <a:ext cx="2324468" cy="14931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ABB9BA-41CA-4139-A0B8-BE4F5F3635BF}"/>
              </a:ext>
            </a:extLst>
          </p:cNvPr>
          <p:cNvSpPr/>
          <p:nvPr/>
        </p:nvSpPr>
        <p:spPr>
          <a:xfrm>
            <a:off x="1122752" y="2042305"/>
            <a:ext cx="1899821" cy="945472"/>
          </a:xfrm>
          <a:prstGeom prst="rect">
            <a:avLst/>
          </a:prstGeom>
          <a:gradFill flip="none" rotWithShape="1">
            <a:gsLst>
              <a:gs pos="45000">
                <a:schemeClr val="accent3">
                  <a:lumMod val="5000"/>
                  <a:lumOff val="95000"/>
                </a:schemeClr>
              </a:gs>
              <a:gs pos="82000">
                <a:schemeClr val="accent3">
                  <a:lumMod val="45000"/>
                  <a:lumOff val="55000"/>
                </a:schemeClr>
              </a:gs>
              <a:gs pos="99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7F7D29-369C-4795-9ABA-77644A6B1284}"/>
              </a:ext>
            </a:extLst>
          </p:cNvPr>
          <p:cNvSpPr/>
          <p:nvPr/>
        </p:nvSpPr>
        <p:spPr>
          <a:xfrm>
            <a:off x="1360763" y="2193727"/>
            <a:ext cx="1423798" cy="6520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676903B-D39A-4A6E-BB47-CD27B29ADCE0}"/>
              </a:ext>
            </a:extLst>
          </p:cNvPr>
          <p:cNvSpPr/>
          <p:nvPr/>
        </p:nvSpPr>
        <p:spPr>
          <a:xfrm>
            <a:off x="886356" y="4232118"/>
            <a:ext cx="2324468" cy="149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0E91C9-ADA6-4545-901C-40A51204BF2B}"/>
              </a:ext>
            </a:extLst>
          </p:cNvPr>
          <p:cNvSpPr txBox="1"/>
          <p:nvPr/>
        </p:nvSpPr>
        <p:spPr>
          <a:xfrm>
            <a:off x="1767102" y="59870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img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414A5C9-8DD0-4EA4-9698-01E50658625B}"/>
              </a:ext>
            </a:extLst>
          </p:cNvPr>
          <p:cNvSpPr/>
          <p:nvPr/>
        </p:nvSpPr>
        <p:spPr>
          <a:xfrm>
            <a:off x="1233721" y="4579221"/>
            <a:ext cx="1677881" cy="798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74F166-0602-4861-B456-09182984AA32}"/>
              </a:ext>
            </a:extLst>
          </p:cNvPr>
          <p:cNvSpPr/>
          <p:nvPr/>
        </p:nvSpPr>
        <p:spPr>
          <a:xfrm>
            <a:off x="3923471" y="4232118"/>
            <a:ext cx="2324468" cy="149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CD9C1E4-5EF4-4240-9B40-80483E65A121}"/>
              </a:ext>
            </a:extLst>
          </p:cNvPr>
          <p:cNvSpPr/>
          <p:nvPr/>
        </p:nvSpPr>
        <p:spPr>
          <a:xfrm>
            <a:off x="4270837" y="4579221"/>
            <a:ext cx="1661878" cy="79899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1C319B2-B2D3-402A-A8F2-BBDF97EAAF86}"/>
              </a:ext>
            </a:extLst>
          </p:cNvPr>
          <p:cNvSpPr/>
          <p:nvPr/>
        </p:nvSpPr>
        <p:spPr>
          <a:xfrm>
            <a:off x="4397877" y="4652712"/>
            <a:ext cx="1423798" cy="6520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74235C8-85B6-47AE-9E24-FE7AF1CCB854}"/>
              </a:ext>
            </a:extLst>
          </p:cNvPr>
          <p:cNvSpPr/>
          <p:nvPr/>
        </p:nvSpPr>
        <p:spPr>
          <a:xfrm>
            <a:off x="4159865" y="4468232"/>
            <a:ext cx="1899821" cy="10209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1AA3538-3C89-49F8-A05F-D7807120A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574" y="2921753"/>
            <a:ext cx="2751058" cy="1089754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F14EE98-5FD4-4A28-8FD4-4C8D60DBE8B4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3210824" y="4978717"/>
            <a:ext cx="712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94E3CB45-8928-473F-8BF5-29E337EFCD7C}"/>
              </a:ext>
            </a:extLst>
          </p:cNvPr>
          <p:cNvSpPr/>
          <p:nvPr/>
        </p:nvSpPr>
        <p:spPr>
          <a:xfrm>
            <a:off x="7069442" y="4232118"/>
            <a:ext cx="2324468" cy="14931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B41B6-E15B-435E-BF58-036031C8B54D}"/>
              </a:ext>
            </a:extLst>
          </p:cNvPr>
          <p:cNvSpPr/>
          <p:nvPr/>
        </p:nvSpPr>
        <p:spPr>
          <a:xfrm>
            <a:off x="7416808" y="4579221"/>
            <a:ext cx="1661878" cy="79899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3217B21-6C4C-4A61-B17E-C94717657607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247939" y="4971777"/>
            <a:ext cx="821503" cy="6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35E24F46-60CB-43F6-93BB-E13DEE176297}"/>
              </a:ext>
            </a:extLst>
          </p:cNvPr>
          <p:cNvSpPr/>
          <p:nvPr/>
        </p:nvSpPr>
        <p:spPr>
          <a:xfrm>
            <a:off x="7543848" y="4652712"/>
            <a:ext cx="1423798" cy="65200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539605-7752-48F9-BA3D-330A4550B53F}"/>
                  </a:ext>
                </a:extLst>
              </p:cNvPr>
              <p:cNvSpPr txBox="1"/>
              <p:nvPr/>
            </p:nvSpPr>
            <p:spPr>
              <a:xfrm>
                <a:off x="6493632" y="3429000"/>
                <a:ext cx="782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7C539605-7752-48F9-BA3D-330A4550B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32" y="3429000"/>
                <a:ext cx="782522" cy="276999"/>
              </a:xfrm>
              <a:prstGeom prst="rect">
                <a:avLst/>
              </a:prstGeom>
              <a:blipFill>
                <a:blip r:embed="rId5"/>
                <a:stretch>
                  <a:fillRect l="-3101" r="-620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9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6" grpId="0" animBg="1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574E1A94-C0DF-4132-8809-0D2E5DEC27D8}"/>
              </a:ext>
            </a:extLst>
          </p:cNvPr>
          <p:cNvSpPr/>
          <p:nvPr/>
        </p:nvSpPr>
        <p:spPr>
          <a:xfrm>
            <a:off x="1360763" y="4030237"/>
            <a:ext cx="3309208" cy="197777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C4D46C9-B7DD-4533-9CD1-A63C2AA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5EAC3C-9C69-4CCA-BCE0-F589FFDD2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7314" y="6402387"/>
            <a:ext cx="2743200" cy="365125"/>
          </a:xfrm>
        </p:spPr>
        <p:txBody>
          <a:bodyPr/>
          <a:lstStyle/>
          <a:p>
            <a:fld id="{5E865B3C-3B1D-46D7-8F94-4B62BC38DC61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9D934D-9E3A-46C4-8739-DEB6D4FE1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915" y="357842"/>
            <a:ext cx="3445885" cy="288185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504D05B-4A83-4C1D-8E70-EAEE3A82D167}"/>
              </a:ext>
            </a:extLst>
          </p:cNvPr>
          <p:cNvSpPr/>
          <p:nvPr/>
        </p:nvSpPr>
        <p:spPr>
          <a:xfrm>
            <a:off x="7620000" y="1690688"/>
            <a:ext cx="1915886" cy="1556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60C2EEF-D084-4732-AB63-95842B640336}"/>
              </a:ext>
            </a:extLst>
          </p:cNvPr>
          <p:cNvSpPr/>
          <p:nvPr/>
        </p:nvSpPr>
        <p:spPr>
          <a:xfrm>
            <a:off x="886356" y="1753781"/>
            <a:ext cx="2324468" cy="149319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9ABB9BA-41CA-4139-A0B8-BE4F5F3635BF}"/>
              </a:ext>
            </a:extLst>
          </p:cNvPr>
          <p:cNvSpPr/>
          <p:nvPr/>
        </p:nvSpPr>
        <p:spPr>
          <a:xfrm>
            <a:off x="1122752" y="2042305"/>
            <a:ext cx="1899821" cy="945472"/>
          </a:xfrm>
          <a:prstGeom prst="rect">
            <a:avLst/>
          </a:prstGeom>
          <a:gradFill flip="none" rotWithShape="1">
            <a:gsLst>
              <a:gs pos="45000">
                <a:schemeClr val="accent3">
                  <a:lumMod val="5000"/>
                  <a:lumOff val="95000"/>
                </a:schemeClr>
              </a:gs>
              <a:gs pos="82000">
                <a:schemeClr val="accent3">
                  <a:lumMod val="45000"/>
                  <a:lumOff val="55000"/>
                </a:schemeClr>
              </a:gs>
              <a:gs pos="99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97F7D29-369C-4795-9ABA-77644A6B1284}"/>
              </a:ext>
            </a:extLst>
          </p:cNvPr>
          <p:cNvSpPr/>
          <p:nvPr/>
        </p:nvSpPr>
        <p:spPr>
          <a:xfrm>
            <a:off x="1360763" y="2193727"/>
            <a:ext cx="1423798" cy="6520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4E3CB45-8928-473F-8BF5-29E337EFCD7C}"/>
              </a:ext>
            </a:extLst>
          </p:cNvPr>
          <p:cNvSpPr/>
          <p:nvPr/>
        </p:nvSpPr>
        <p:spPr>
          <a:xfrm>
            <a:off x="886356" y="3650865"/>
            <a:ext cx="4219045" cy="2712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84B41B6-E15B-435E-BF58-036031C8B54D}"/>
              </a:ext>
            </a:extLst>
          </p:cNvPr>
          <p:cNvSpPr/>
          <p:nvPr/>
        </p:nvSpPr>
        <p:spPr>
          <a:xfrm>
            <a:off x="1660321" y="4341155"/>
            <a:ext cx="2683079" cy="1340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5E24F46-60CB-43F6-93BB-E13DEE176297}"/>
              </a:ext>
            </a:extLst>
          </p:cNvPr>
          <p:cNvSpPr/>
          <p:nvPr/>
        </p:nvSpPr>
        <p:spPr>
          <a:xfrm>
            <a:off x="1970557" y="4636406"/>
            <a:ext cx="2104032" cy="82731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4FF9E36-661D-43ED-9819-BEBE78021580}"/>
              </a:ext>
            </a:extLst>
          </p:cNvPr>
          <p:cNvCxnSpPr/>
          <p:nvPr/>
        </p:nvCxnSpPr>
        <p:spPr>
          <a:xfrm flipV="1">
            <a:off x="4539343" y="4146550"/>
            <a:ext cx="1556657" cy="48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DEA4C6-3A15-4462-AC48-17705C71F732}"/>
                  </a:ext>
                </a:extLst>
              </p:cNvPr>
              <p:cNvSpPr txBox="1"/>
              <p:nvPr/>
            </p:nvSpPr>
            <p:spPr>
              <a:xfrm>
                <a:off x="6096000" y="3876348"/>
                <a:ext cx="69668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DEA4C6-3A15-4462-AC48-17705C71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876348"/>
                <a:ext cx="696686" cy="307777"/>
              </a:xfrm>
              <a:prstGeom prst="rect">
                <a:avLst/>
              </a:prstGeom>
              <a:blipFill>
                <a:blip r:embed="rId4"/>
                <a:stretch>
                  <a:fillRect l="-2632" t="-2000" r="-2632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7314BAFA-E5B2-4CA1-8FAC-41648690D906}"/>
              </a:ext>
            </a:extLst>
          </p:cNvPr>
          <p:cNvSpPr/>
          <p:nvPr/>
        </p:nvSpPr>
        <p:spPr>
          <a:xfrm>
            <a:off x="6971469" y="3650865"/>
            <a:ext cx="4219045" cy="2712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08B45D-DB75-48C9-8BC0-D33E961AE9A2}"/>
              </a:ext>
            </a:extLst>
          </p:cNvPr>
          <p:cNvSpPr/>
          <p:nvPr/>
        </p:nvSpPr>
        <p:spPr>
          <a:xfrm>
            <a:off x="7456714" y="4010959"/>
            <a:ext cx="3272709" cy="1955146"/>
          </a:xfrm>
          <a:prstGeom prst="rect">
            <a:avLst/>
          </a:prstGeom>
          <a:gradFill flip="none" rotWithShape="1">
            <a:gsLst>
              <a:gs pos="45000">
                <a:schemeClr val="accent3">
                  <a:lumMod val="5000"/>
                  <a:lumOff val="95000"/>
                </a:schemeClr>
              </a:gs>
              <a:gs pos="82000">
                <a:schemeClr val="accent3">
                  <a:lumMod val="45000"/>
                  <a:lumOff val="55000"/>
                </a:schemeClr>
              </a:gs>
              <a:gs pos="99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16CE172-7D55-4AF6-9DB1-DEAE09472834}"/>
              </a:ext>
            </a:extLst>
          </p:cNvPr>
          <p:cNvSpPr/>
          <p:nvPr/>
        </p:nvSpPr>
        <p:spPr>
          <a:xfrm>
            <a:off x="8014313" y="4586463"/>
            <a:ext cx="2133356" cy="8417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8CD8EB3-AC58-4943-8936-F883C9C546E0}"/>
              </a:ext>
            </a:extLst>
          </p:cNvPr>
          <p:cNvCxnSpPr>
            <a:stCxn id="44" idx="3"/>
            <a:endCxn id="27" idx="1"/>
          </p:cNvCxnSpPr>
          <p:nvPr/>
        </p:nvCxnSpPr>
        <p:spPr>
          <a:xfrm>
            <a:off x="5105401" y="5007349"/>
            <a:ext cx="1866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4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D7A5E-D510-45B9-9AFB-8C84DE26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210A23-765C-40F1-88ED-724310B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6D325B8-890D-4294-93C4-4AF7946C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885"/>
            <a:ext cx="8979113" cy="43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3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E9DA-367D-4AA6-907D-529811D0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C49B83-AE7F-4833-A405-9BCAEDF4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87EB40-8AAF-4995-BE7B-FBF1C0336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690688"/>
            <a:ext cx="4328535" cy="670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8B5762-F941-44CA-B7F5-F90BD54A9F83}"/>
                  </a:ext>
                </a:extLst>
              </p:cNvPr>
              <p:cNvSpPr txBox="1"/>
              <p:nvPr/>
            </p:nvSpPr>
            <p:spPr>
              <a:xfrm>
                <a:off x="5078027" y="1887497"/>
                <a:ext cx="1604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=1.0,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28B5762-F941-44CA-B7F5-F90BD54A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27" y="1887497"/>
                <a:ext cx="1604157" cy="276999"/>
              </a:xfrm>
              <a:prstGeom prst="rect">
                <a:avLst/>
              </a:prstGeom>
              <a:blipFill>
                <a:blip r:embed="rId3"/>
                <a:stretch>
                  <a:fillRect l="-1521" t="-4444" r="-3042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8A6D8863-4AE0-47E5-8BB8-59BA53389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83" y="3016251"/>
            <a:ext cx="5837426" cy="73158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861C09-03A7-4077-B032-89736C053D90}"/>
              </a:ext>
            </a:extLst>
          </p:cNvPr>
          <p:cNvSpPr txBox="1"/>
          <p:nvPr/>
        </p:nvSpPr>
        <p:spPr>
          <a:xfrm>
            <a:off x="6942338" y="3130339"/>
            <a:ext cx="441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BCELoss</a:t>
            </a:r>
            <a:r>
              <a:rPr lang="en-US" altLang="zh-CN" dirty="0"/>
              <a:t>    hard negative mining </a:t>
            </a:r>
            <a:r>
              <a:rPr lang="zh-CN" altLang="en-US" dirty="0"/>
              <a:t>正</a:t>
            </a:r>
            <a:r>
              <a:rPr lang="en-US" altLang="zh-CN" dirty="0"/>
              <a:t>:</a:t>
            </a:r>
            <a:r>
              <a:rPr lang="zh-CN" altLang="en-US" dirty="0"/>
              <a:t>负</a:t>
            </a:r>
            <a:r>
              <a:rPr lang="en-US" altLang="zh-CN" dirty="0"/>
              <a:t>=1:3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FB2C128-18D7-4BA1-BAA9-C3FC4BB72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14745"/>
            <a:ext cx="2751058" cy="7696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252CB7D-B0BD-45CF-8598-9E1169822432}"/>
              </a:ext>
            </a:extLst>
          </p:cNvPr>
          <p:cNvSpPr txBox="1"/>
          <p:nvPr/>
        </p:nvSpPr>
        <p:spPr>
          <a:xfrm>
            <a:off x="3923930" y="431454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L1 Distance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955579-FB8F-419F-A370-FA5A6487227E}"/>
              </a:ext>
            </a:extLst>
          </p:cNvPr>
          <p:cNvSpPr/>
          <p:nvPr/>
        </p:nvSpPr>
        <p:spPr>
          <a:xfrm>
            <a:off x="6682184" y="3779907"/>
            <a:ext cx="4219045" cy="27129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11575C-DEC8-43E8-AAA0-69E86D66C4D8}"/>
              </a:ext>
            </a:extLst>
          </p:cNvPr>
          <p:cNvSpPr/>
          <p:nvPr/>
        </p:nvSpPr>
        <p:spPr>
          <a:xfrm>
            <a:off x="7167429" y="4140001"/>
            <a:ext cx="3272709" cy="195514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F9F992-CB12-4E31-9149-BD7AFA7F6016}"/>
              </a:ext>
            </a:extLst>
          </p:cNvPr>
          <p:cNvSpPr/>
          <p:nvPr/>
        </p:nvSpPr>
        <p:spPr>
          <a:xfrm>
            <a:off x="7725028" y="4715505"/>
            <a:ext cx="2133356" cy="841771"/>
          </a:xfrm>
          <a:prstGeom prst="rect">
            <a:avLst/>
          </a:prstGeom>
          <a:pattFill prst="wdUpDiag">
            <a:fgClr>
              <a:srgbClr val="0070C0"/>
            </a:fgClr>
            <a:bgClr>
              <a:schemeClr val="bg1"/>
            </a:bgClr>
          </a:patt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3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744D8-6841-4B00-A658-589DC4C8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 negative mining (</a:t>
            </a:r>
            <a:r>
              <a:rPr lang="zh-CN" altLang="en-US" dirty="0"/>
              <a:t>错题集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DEB21-A852-44DC-B997-4B50F121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9EE9D5-FE20-4477-B16A-84AE06F4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68260" cy="36534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9142A7-1FC2-431C-B537-9E30D780D3A0}"/>
              </a:ext>
            </a:extLst>
          </p:cNvPr>
          <p:cNvSpPr txBox="1"/>
          <p:nvPr/>
        </p:nvSpPr>
        <p:spPr>
          <a:xfrm>
            <a:off x="965200" y="5344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https://www.zhihu.com/question/46292829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53D94D-5624-40A3-8EEE-DE962EA5B731}"/>
              </a:ext>
            </a:extLst>
          </p:cNvPr>
          <p:cNvSpPr/>
          <p:nvPr/>
        </p:nvSpPr>
        <p:spPr>
          <a:xfrm>
            <a:off x="1727200" y="4328160"/>
            <a:ext cx="1432560" cy="83915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9AC05B-645E-46AB-8CED-E65A047059A4}"/>
              </a:ext>
            </a:extLst>
          </p:cNvPr>
          <p:cNvSpPr txBox="1"/>
          <p:nvPr/>
        </p:nvSpPr>
        <p:spPr>
          <a:xfrm>
            <a:off x="6685042" y="5051772"/>
            <a:ext cx="284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Hard negative?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744D8-6841-4B00-A658-589DC4C8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 negative mining (</a:t>
            </a:r>
            <a:r>
              <a:rPr lang="zh-CN" altLang="en-US" dirty="0"/>
              <a:t>错题集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DEB21-A852-44DC-B997-4B50F121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9EE9D5-FE20-4477-B16A-84AE06F4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68260" cy="36534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B9142A7-1FC2-431C-B537-9E30D780D3A0}"/>
              </a:ext>
            </a:extLst>
          </p:cNvPr>
          <p:cNvSpPr txBox="1"/>
          <p:nvPr/>
        </p:nvSpPr>
        <p:spPr>
          <a:xfrm>
            <a:off x="965200" y="5344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https://www.zhihu.com/question/46292829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A004E8-28B8-4813-B49A-54F110C989B7}"/>
              </a:ext>
            </a:extLst>
          </p:cNvPr>
          <p:cNvSpPr/>
          <p:nvPr/>
        </p:nvSpPr>
        <p:spPr>
          <a:xfrm>
            <a:off x="1544320" y="2010411"/>
            <a:ext cx="1473200" cy="11493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5B055A-0AB0-482E-8BB9-47A319802ADA}"/>
              </a:ext>
            </a:extLst>
          </p:cNvPr>
          <p:cNvSpPr/>
          <p:nvPr/>
        </p:nvSpPr>
        <p:spPr>
          <a:xfrm>
            <a:off x="1351280" y="3875088"/>
            <a:ext cx="1391920" cy="9515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8BAC45-9CCD-48C3-924E-B80B1EBB27C4}"/>
              </a:ext>
            </a:extLst>
          </p:cNvPr>
          <p:cNvSpPr/>
          <p:nvPr/>
        </p:nvSpPr>
        <p:spPr>
          <a:xfrm>
            <a:off x="2540000" y="2538732"/>
            <a:ext cx="1473200" cy="11493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CA3E0A-30C8-44E9-B8FD-31986B59AD92}"/>
              </a:ext>
            </a:extLst>
          </p:cNvPr>
          <p:cNvSpPr/>
          <p:nvPr/>
        </p:nvSpPr>
        <p:spPr>
          <a:xfrm>
            <a:off x="4622800" y="4204017"/>
            <a:ext cx="1473200" cy="58547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1E7F3C-8C22-421B-B1B5-A4754FEAE9F7}"/>
              </a:ext>
            </a:extLst>
          </p:cNvPr>
          <p:cNvSpPr/>
          <p:nvPr/>
        </p:nvSpPr>
        <p:spPr>
          <a:xfrm>
            <a:off x="6177280" y="1564640"/>
            <a:ext cx="3235300" cy="402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81C388-8710-4227-ACB5-6AB9A4CB42EA}"/>
              </a:ext>
            </a:extLst>
          </p:cNvPr>
          <p:cNvSpPr txBox="1"/>
          <p:nvPr/>
        </p:nvSpPr>
        <p:spPr>
          <a:xfrm>
            <a:off x="6636983" y="1641079"/>
            <a:ext cx="5422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随机生成图像块（蓝色），和</a:t>
            </a:r>
            <a:r>
              <a:rPr lang="en-US" altLang="zh-CN" dirty="0" err="1"/>
              <a:t>gt</a:t>
            </a:r>
            <a:r>
              <a:rPr lang="zh-CN" altLang="en-US" dirty="0"/>
              <a:t>的</a:t>
            </a:r>
            <a:r>
              <a:rPr lang="en-US" altLang="zh-CN" dirty="0"/>
              <a:t>IOU&gt;t</a:t>
            </a:r>
            <a:r>
              <a:rPr lang="zh-CN" altLang="en-US" dirty="0"/>
              <a:t>为正样本，否则为负样本，正</a:t>
            </a:r>
            <a:r>
              <a:rPr lang="en-US" altLang="zh-CN" dirty="0"/>
              <a:t>:</a:t>
            </a:r>
            <a:r>
              <a:rPr lang="zh-CN" altLang="en-US" dirty="0"/>
              <a:t>负</a:t>
            </a:r>
            <a:r>
              <a:rPr lang="en-US" altLang="zh-CN" dirty="0"/>
              <a:t>=1:3</a:t>
            </a:r>
            <a:r>
              <a:rPr lang="zh-CN" altLang="en-US" dirty="0"/>
              <a:t>，构成训练子集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570952-A2BE-419A-981A-BBF09E25D9A9}"/>
              </a:ext>
            </a:extLst>
          </p:cNvPr>
          <p:cNvSpPr txBox="1"/>
          <p:nvPr/>
        </p:nvSpPr>
        <p:spPr>
          <a:xfrm>
            <a:off x="6636983" y="2469604"/>
            <a:ext cx="50730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用采样的训练集训练神经网络，然后预测其余的负样本</a:t>
            </a:r>
            <a:r>
              <a:rPr lang="en-US" altLang="zh-CN" dirty="0"/>
              <a:t>(</a:t>
            </a:r>
            <a:r>
              <a:rPr lang="zh-CN" altLang="en-US" dirty="0"/>
              <a:t>加入训练集的那些负样本</a:t>
            </a:r>
            <a:r>
              <a:rPr lang="en-US" altLang="zh-CN" dirty="0"/>
              <a:t>)</a:t>
            </a:r>
            <a:r>
              <a:rPr lang="zh-CN" altLang="en-US" dirty="0"/>
              <a:t>。对于其余负样本里很高的概率预测成了正样本的样本作为</a:t>
            </a:r>
            <a:r>
              <a:rPr lang="en-US" altLang="zh-CN" dirty="0"/>
              <a:t>hard negative</a:t>
            </a:r>
            <a:r>
              <a:rPr lang="zh-CN" altLang="en-US" dirty="0"/>
              <a:t>样本加入训练集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用新的（加入新错题的）训练集训练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17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3A10D-4011-4B74-B50A-DB977CFC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EC67FB-19C4-4F21-A6F2-107E174F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73DDE1-4883-4146-A136-66332DA8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40805" cy="3771448"/>
          </a:xfrm>
          <a:prstGeom prst="rect">
            <a:avLst/>
          </a:prstGeom>
        </p:spPr>
      </p:pic>
      <p:sp>
        <p:nvSpPr>
          <p:cNvPr id="6" name="乘号 5">
            <a:extLst>
              <a:ext uri="{FF2B5EF4-FFF2-40B4-BE49-F238E27FC236}">
                <a16:creationId xmlns:a16="http://schemas.microsoft.com/office/drawing/2014/main" id="{F81C265B-5CF3-4BAE-A137-C5E8A996A0CB}"/>
              </a:ext>
            </a:extLst>
          </p:cNvPr>
          <p:cNvSpPr/>
          <p:nvPr/>
        </p:nvSpPr>
        <p:spPr>
          <a:xfrm>
            <a:off x="7848600" y="3429000"/>
            <a:ext cx="1524000" cy="16864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乘号 6">
            <a:extLst>
              <a:ext uri="{FF2B5EF4-FFF2-40B4-BE49-F238E27FC236}">
                <a16:creationId xmlns:a16="http://schemas.microsoft.com/office/drawing/2014/main" id="{E0EF445E-656E-4293-A6F7-BAC050573D9B}"/>
              </a:ext>
            </a:extLst>
          </p:cNvPr>
          <p:cNvSpPr/>
          <p:nvPr/>
        </p:nvSpPr>
        <p:spPr>
          <a:xfrm>
            <a:off x="9742403" y="2733178"/>
            <a:ext cx="1524000" cy="168646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笑脸 7">
            <a:extLst>
              <a:ext uri="{FF2B5EF4-FFF2-40B4-BE49-F238E27FC236}">
                <a16:creationId xmlns:a16="http://schemas.microsoft.com/office/drawing/2014/main" id="{A8D4C0D0-6D92-42DB-BBB3-2F9C5031524E}"/>
              </a:ext>
            </a:extLst>
          </p:cNvPr>
          <p:cNvSpPr/>
          <p:nvPr/>
        </p:nvSpPr>
        <p:spPr>
          <a:xfrm>
            <a:off x="8087360" y="1540758"/>
            <a:ext cx="904240" cy="91989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5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BA832-E480-444C-B0DC-09A4B2F44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Inference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4F405C-1E23-4522-8C43-82F066D2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4E9D2EE-9262-4F03-9200-2F531A24B4C9}"/>
              </a:ext>
            </a:extLst>
          </p:cNvPr>
          <p:cNvSpPr txBox="1"/>
          <p:nvPr/>
        </p:nvSpPr>
        <p:spPr>
          <a:xfrm>
            <a:off x="838200" y="1920240"/>
            <a:ext cx="46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50F443-013D-4C10-9F87-DF84D746E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16" y="1746735"/>
            <a:ext cx="3086367" cy="716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B4802B-57DE-4B48-96E8-2B660CAC2856}"/>
                  </a:ext>
                </a:extLst>
              </p:cNvPr>
              <p:cNvSpPr txBox="1"/>
              <p:nvPr/>
            </p:nvSpPr>
            <p:spPr>
              <a:xfrm>
                <a:off x="4978400" y="1920240"/>
                <a:ext cx="765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7B4802B-57DE-4B48-96E8-2B660CAC2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1920240"/>
                <a:ext cx="765466" cy="276999"/>
              </a:xfrm>
              <a:prstGeom prst="rect">
                <a:avLst/>
              </a:prstGeom>
              <a:blipFill>
                <a:blip r:embed="rId3"/>
                <a:stretch>
                  <a:fillRect l="-5600" r="-64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E987054-35CB-4AAE-9EFE-A26E3D360D4E}"/>
              </a:ext>
            </a:extLst>
          </p:cNvPr>
          <p:cNvSpPr txBox="1"/>
          <p:nvPr/>
        </p:nvSpPr>
        <p:spPr>
          <a:xfrm>
            <a:off x="838200" y="335609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dilated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F5B41D9-DCBE-442A-B2D4-0A48CDCA5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049" y="3158949"/>
            <a:ext cx="2109552" cy="743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8CAE28-FCA9-446A-8121-B01E5187224B}"/>
                  </a:ext>
                </a:extLst>
              </p:cNvPr>
              <p:cNvSpPr txBox="1"/>
              <p:nvPr/>
            </p:nvSpPr>
            <p:spPr>
              <a:xfrm>
                <a:off x="4978400" y="3429000"/>
                <a:ext cx="782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8CAE28-FCA9-446A-8121-B01E51872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400" y="3429000"/>
                <a:ext cx="782522" cy="276999"/>
              </a:xfrm>
              <a:prstGeom prst="rect">
                <a:avLst/>
              </a:prstGeom>
              <a:blipFill>
                <a:blip r:embed="rId5"/>
                <a:stretch>
                  <a:fillRect l="-3125" r="-7031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44AE51C3-BE37-403D-8EDA-E3DD0827F40F}"/>
              </a:ext>
            </a:extLst>
          </p:cNvPr>
          <p:cNvSpPr txBox="1"/>
          <p:nvPr/>
        </p:nvSpPr>
        <p:spPr>
          <a:xfrm>
            <a:off x="838200" y="4753094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cv2.findContours()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cv2.minAreaRect()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8992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F19C1-2366-4CC6-B673-79E197BA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FCA273-07A7-484B-BB63-69B15001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3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54DF4-34F2-41B2-949E-9212B3D35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Detection methods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C4DDE8-8CDA-4632-A591-3FCE93E8D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Regression-based methods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segmentation-based methods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CC2EFB-90C8-4D39-A862-824567EA2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99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F0E150-329E-4D21-ABAC-C0BFEF51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zh-CN" alt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1930F-44D4-47DD-B9AD-137A0C9C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41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6D110-5410-43FD-9AC6-C0DAF20F1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C8E767-F6CB-46D2-B3A6-BDAD89BF0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C94DD8-B2D5-4B2E-A62B-E83B3197DA17}"/>
              </a:ext>
            </a:extLst>
          </p:cNvPr>
          <p:cNvSpPr txBox="1"/>
          <p:nvPr/>
        </p:nvSpPr>
        <p:spPr>
          <a:xfrm>
            <a:off x="838200" y="160418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https://github.com/WenmuZhou/DBNet.pytorch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B5D0BB-18C6-4267-A258-812BA4C4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9258"/>
            <a:ext cx="8327254" cy="38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02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2ACF38-B531-4EAA-83B6-425B923F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40FA5-27D4-4618-8E02-0BD31988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65" y="1805563"/>
            <a:ext cx="11591024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8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0E107-BADD-4A6F-828B-14FCDFDD4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84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Deformable Conv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B1C07-7D68-46C8-8AA4-D09E75E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5C3BE5-7F7A-492A-A0EE-227549D80942}"/>
              </a:ext>
            </a:extLst>
          </p:cNvPr>
          <p:cNvSpPr txBox="1"/>
          <p:nvPr/>
        </p:nvSpPr>
        <p:spPr>
          <a:xfrm>
            <a:off x="838200" y="1690688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Standard Conv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21D3C0-C627-48B6-BCD7-DBD59F71D4A6}"/>
              </a:ext>
            </a:extLst>
          </p:cNvPr>
          <p:cNvSpPr/>
          <p:nvPr/>
        </p:nvSpPr>
        <p:spPr>
          <a:xfrm>
            <a:off x="838200" y="2664373"/>
            <a:ext cx="2219417" cy="1979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DF1489-7CFA-42EA-9C89-721DF46BA9FD}"/>
              </a:ext>
            </a:extLst>
          </p:cNvPr>
          <p:cNvSpPr/>
          <p:nvPr/>
        </p:nvSpPr>
        <p:spPr>
          <a:xfrm>
            <a:off x="7906305" y="2664373"/>
            <a:ext cx="2219417" cy="1979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B5DA4C-3119-48FA-AC0F-8D5422C49238}"/>
              </a:ext>
            </a:extLst>
          </p:cNvPr>
          <p:cNvSpPr/>
          <p:nvPr/>
        </p:nvSpPr>
        <p:spPr>
          <a:xfrm>
            <a:off x="8930936" y="3547701"/>
            <a:ext cx="213064" cy="213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F162749-63F6-4CA0-8AFC-7349F4BBAAB2}"/>
              </a:ext>
            </a:extLst>
          </p:cNvPr>
          <p:cNvSpPr txBox="1"/>
          <p:nvPr/>
        </p:nvSpPr>
        <p:spPr>
          <a:xfrm>
            <a:off x="963503" y="4982646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feature map (x)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B1E365-69C8-4F9B-A7CB-CEB98A8A3B56}"/>
              </a:ext>
            </a:extLst>
          </p:cNvPr>
          <p:cNvSpPr txBox="1"/>
          <p:nvPr/>
        </p:nvSpPr>
        <p:spPr>
          <a:xfrm>
            <a:off x="8013391" y="4982646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feature map (y)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2ABEB5-F528-40AD-8A9B-4A86A3D78293}"/>
              </a:ext>
            </a:extLst>
          </p:cNvPr>
          <p:cNvSpPr/>
          <p:nvPr/>
        </p:nvSpPr>
        <p:spPr>
          <a:xfrm>
            <a:off x="4942221" y="333283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D2B9794-5BE7-43CB-95CC-E7B45C4F258E}"/>
              </a:ext>
            </a:extLst>
          </p:cNvPr>
          <p:cNvSpPr/>
          <p:nvPr/>
        </p:nvSpPr>
        <p:spPr>
          <a:xfrm>
            <a:off x="5137530" y="333283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DD9B907-1C18-49C7-A61B-740D2DA55FE4}"/>
              </a:ext>
            </a:extLst>
          </p:cNvPr>
          <p:cNvSpPr/>
          <p:nvPr/>
        </p:nvSpPr>
        <p:spPr>
          <a:xfrm>
            <a:off x="5350594" y="333283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A489DBB-A5AF-4E73-A39D-29E63CEEDDFD}"/>
              </a:ext>
            </a:extLst>
          </p:cNvPr>
          <p:cNvSpPr/>
          <p:nvPr/>
        </p:nvSpPr>
        <p:spPr>
          <a:xfrm>
            <a:off x="4942221" y="354770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AF97040-CB8F-4C4F-80B8-60EB809D0266}"/>
              </a:ext>
            </a:extLst>
          </p:cNvPr>
          <p:cNvSpPr/>
          <p:nvPr/>
        </p:nvSpPr>
        <p:spPr>
          <a:xfrm>
            <a:off x="5137530" y="354770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C6D702D-A7FF-461D-A2A7-83F3E6AD3DF6}"/>
              </a:ext>
            </a:extLst>
          </p:cNvPr>
          <p:cNvSpPr/>
          <p:nvPr/>
        </p:nvSpPr>
        <p:spPr>
          <a:xfrm>
            <a:off x="5350594" y="354770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EA2CA3-C7C9-4AAB-A4D7-B51739679366}"/>
              </a:ext>
            </a:extLst>
          </p:cNvPr>
          <p:cNvSpPr/>
          <p:nvPr/>
        </p:nvSpPr>
        <p:spPr>
          <a:xfrm>
            <a:off x="4942221" y="3760765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CD2C88-099D-441A-9865-4A0CF9EA702F}"/>
              </a:ext>
            </a:extLst>
          </p:cNvPr>
          <p:cNvSpPr/>
          <p:nvPr/>
        </p:nvSpPr>
        <p:spPr>
          <a:xfrm>
            <a:off x="5137530" y="3760765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6B61645-9084-4122-BBA6-D36720963D8F}"/>
              </a:ext>
            </a:extLst>
          </p:cNvPr>
          <p:cNvSpPr/>
          <p:nvPr/>
        </p:nvSpPr>
        <p:spPr>
          <a:xfrm>
            <a:off x="5350594" y="3760765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0140E52-053B-4F4E-B57A-C70C7B8CD08B}"/>
              </a:ext>
            </a:extLst>
          </p:cNvPr>
          <p:cNvSpPr/>
          <p:nvPr/>
        </p:nvSpPr>
        <p:spPr>
          <a:xfrm>
            <a:off x="1627579" y="3332833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204E492-1AFC-43AE-B98B-F48E896F9864}"/>
              </a:ext>
            </a:extLst>
          </p:cNvPr>
          <p:cNvSpPr/>
          <p:nvPr/>
        </p:nvSpPr>
        <p:spPr>
          <a:xfrm>
            <a:off x="1841168" y="3332833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0FE67C4-66AF-4160-A11B-C0146F11C8AE}"/>
              </a:ext>
            </a:extLst>
          </p:cNvPr>
          <p:cNvSpPr/>
          <p:nvPr/>
        </p:nvSpPr>
        <p:spPr>
          <a:xfrm>
            <a:off x="2054232" y="3332833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F4403D2-DA38-4FBA-AEB9-AF53A8A7BFFD}"/>
              </a:ext>
            </a:extLst>
          </p:cNvPr>
          <p:cNvSpPr/>
          <p:nvPr/>
        </p:nvSpPr>
        <p:spPr>
          <a:xfrm>
            <a:off x="1627579" y="3547701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DED405-EA90-47AC-8F2E-E792B9C52E76}"/>
              </a:ext>
            </a:extLst>
          </p:cNvPr>
          <p:cNvSpPr/>
          <p:nvPr/>
        </p:nvSpPr>
        <p:spPr>
          <a:xfrm>
            <a:off x="1841168" y="3547701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A7EFAB-4427-45F1-9AD0-9DB7F2AE2263}"/>
              </a:ext>
            </a:extLst>
          </p:cNvPr>
          <p:cNvSpPr/>
          <p:nvPr/>
        </p:nvSpPr>
        <p:spPr>
          <a:xfrm>
            <a:off x="2054232" y="3547701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0AE7B5-4B7F-425C-B06E-0DD0F750CE5F}"/>
              </a:ext>
            </a:extLst>
          </p:cNvPr>
          <p:cNvSpPr/>
          <p:nvPr/>
        </p:nvSpPr>
        <p:spPr>
          <a:xfrm>
            <a:off x="1627579" y="3760765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A7CC483-D858-4DCB-ACC0-3631C650E4B6}"/>
              </a:ext>
            </a:extLst>
          </p:cNvPr>
          <p:cNvSpPr/>
          <p:nvPr/>
        </p:nvSpPr>
        <p:spPr>
          <a:xfrm>
            <a:off x="1841168" y="3760765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103B6-BAA2-490C-83F2-242DADDB5316}"/>
              </a:ext>
            </a:extLst>
          </p:cNvPr>
          <p:cNvSpPr/>
          <p:nvPr/>
        </p:nvSpPr>
        <p:spPr>
          <a:xfrm>
            <a:off x="2054232" y="3760765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EE3F6D3-FBD0-4A0E-AA46-F1AEA773D199}"/>
              </a:ext>
            </a:extLst>
          </p:cNvPr>
          <p:cNvCxnSpPr/>
          <p:nvPr/>
        </p:nvCxnSpPr>
        <p:spPr>
          <a:xfrm>
            <a:off x="2267296" y="3322468"/>
            <a:ext cx="2674925" cy="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80861DE-82D1-41E1-B4C9-2D43C467C482}"/>
              </a:ext>
            </a:extLst>
          </p:cNvPr>
          <p:cNvCxnSpPr/>
          <p:nvPr/>
        </p:nvCxnSpPr>
        <p:spPr>
          <a:xfrm>
            <a:off x="2267296" y="3965268"/>
            <a:ext cx="2674925" cy="0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A1996B3-E835-4CB2-9B8C-4ED21D8F93F6}"/>
              </a:ext>
            </a:extLst>
          </p:cNvPr>
          <p:cNvCxnSpPr>
            <a:cxnSpLocks/>
          </p:cNvCxnSpPr>
          <p:nvPr/>
        </p:nvCxnSpPr>
        <p:spPr>
          <a:xfrm>
            <a:off x="5563658" y="3376897"/>
            <a:ext cx="3367278" cy="170804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92B60D1-36C7-441E-A751-84FA6594D738}"/>
              </a:ext>
            </a:extLst>
          </p:cNvPr>
          <p:cNvCxnSpPr>
            <a:cxnSpLocks/>
          </p:cNvCxnSpPr>
          <p:nvPr/>
        </p:nvCxnSpPr>
        <p:spPr>
          <a:xfrm flipV="1">
            <a:off x="5563658" y="3760765"/>
            <a:ext cx="3367278" cy="213064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B32B4F6-7E0B-4C45-9040-14C17443E4C3}"/>
                  </a:ext>
                </a:extLst>
              </p:cNvPr>
              <p:cNvSpPr txBox="1"/>
              <p:nvPr/>
            </p:nvSpPr>
            <p:spPr>
              <a:xfrm>
                <a:off x="8892076" y="3760765"/>
                <a:ext cx="290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B32B4F6-7E0B-4C45-9040-14C17443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076" y="3760765"/>
                <a:ext cx="290785" cy="276999"/>
              </a:xfrm>
              <a:prstGeom prst="rect">
                <a:avLst/>
              </a:prstGeom>
              <a:blipFill>
                <a:blip r:embed="rId2"/>
                <a:stretch>
                  <a:fillRect l="-19149" r="-638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7556EA1-5E64-4D51-8C71-87ED5FCAD271}"/>
                  </a:ext>
                </a:extLst>
              </p:cNvPr>
              <p:cNvSpPr txBox="1"/>
              <p:nvPr/>
            </p:nvSpPr>
            <p:spPr>
              <a:xfrm>
                <a:off x="10350832" y="3760765"/>
                <a:ext cx="10394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7556EA1-5E64-4D51-8C71-87ED5FCAD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0832" y="3760765"/>
                <a:ext cx="1039452" cy="276999"/>
              </a:xfrm>
              <a:prstGeom prst="rect">
                <a:avLst/>
              </a:prstGeom>
              <a:blipFill>
                <a:blip r:embed="rId3"/>
                <a:stretch>
                  <a:fillRect l="-4706" t="-2222" r="-7647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EB82B73F-0794-48F6-A66C-CE145D63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289" y="1100437"/>
            <a:ext cx="4569204" cy="61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表格 58">
                <a:extLst>
                  <a:ext uri="{FF2B5EF4-FFF2-40B4-BE49-F238E27FC236}">
                    <a16:creationId xmlns:a16="http://schemas.microsoft.com/office/drawing/2014/main" id="{011F3CAF-C8C4-4166-B986-A1F7C515F9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073552"/>
                  </p:ext>
                </p:extLst>
              </p:nvPr>
            </p:nvGraphicFramePr>
            <p:xfrm>
              <a:off x="4605495" y="4954249"/>
              <a:ext cx="1277133" cy="11781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5711">
                      <a:extLst>
                        <a:ext uri="{9D8B030D-6E8A-4147-A177-3AD203B41FA5}">
                          <a16:colId xmlns:a16="http://schemas.microsoft.com/office/drawing/2014/main" val="896653411"/>
                        </a:ext>
                      </a:extLst>
                    </a:gridCol>
                    <a:gridCol w="425711">
                      <a:extLst>
                        <a:ext uri="{9D8B030D-6E8A-4147-A177-3AD203B41FA5}">
                          <a16:colId xmlns:a16="http://schemas.microsoft.com/office/drawing/2014/main" val="2084465676"/>
                        </a:ext>
                      </a:extLst>
                    </a:gridCol>
                    <a:gridCol w="425711">
                      <a:extLst>
                        <a:ext uri="{9D8B030D-6E8A-4147-A177-3AD203B41FA5}">
                          <a16:colId xmlns:a16="http://schemas.microsoft.com/office/drawing/2014/main" val="494336293"/>
                        </a:ext>
                      </a:extLst>
                    </a:gridCol>
                  </a:tblGrid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7260277"/>
                      </a:ext>
                    </a:extLst>
                  </a:tr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82398"/>
                      </a:ext>
                    </a:extLst>
                  </a:tr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16943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表格 58">
                <a:extLst>
                  <a:ext uri="{FF2B5EF4-FFF2-40B4-BE49-F238E27FC236}">
                    <a16:creationId xmlns:a16="http://schemas.microsoft.com/office/drawing/2014/main" id="{011F3CAF-C8C4-4166-B986-A1F7C515F9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073552"/>
                  </p:ext>
                </p:extLst>
              </p:nvPr>
            </p:nvGraphicFramePr>
            <p:xfrm>
              <a:off x="4605495" y="4954249"/>
              <a:ext cx="1277133" cy="11781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5711">
                      <a:extLst>
                        <a:ext uri="{9D8B030D-6E8A-4147-A177-3AD203B41FA5}">
                          <a16:colId xmlns:a16="http://schemas.microsoft.com/office/drawing/2014/main" val="896653411"/>
                        </a:ext>
                      </a:extLst>
                    </a:gridCol>
                    <a:gridCol w="425711">
                      <a:extLst>
                        <a:ext uri="{9D8B030D-6E8A-4147-A177-3AD203B41FA5}">
                          <a16:colId xmlns:a16="http://schemas.microsoft.com/office/drawing/2014/main" val="2084465676"/>
                        </a:ext>
                      </a:extLst>
                    </a:gridCol>
                    <a:gridCol w="425711">
                      <a:extLst>
                        <a:ext uri="{9D8B030D-6E8A-4147-A177-3AD203B41FA5}">
                          <a16:colId xmlns:a16="http://schemas.microsoft.com/office/drawing/2014/main" val="494336293"/>
                        </a:ext>
                      </a:extLst>
                    </a:gridCol>
                  </a:tblGrid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7260277"/>
                      </a:ext>
                    </a:extLst>
                  </a:tr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429" t="-103125" r="-104286" b="-1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282398"/>
                      </a:ext>
                    </a:extLst>
                  </a:tr>
                  <a:tr h="392729"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169436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B5234E7-A9FD-4ECF-B612-0C7CA892BC7D}"/>
              </a:ext>
            </a:extLst>
          </p:cNvPr>
          <p:cNvCxnSpPr>
            <a:cxnSpLocks/>
          </p:cNvCxnSpPr>
          <p:nvPr/>
        </p:nvCxnSpPr>
        <p:spPr>
          <a:xfrm flipV="1">
            <a:off x="5244061" y="5083630"/>
            <a:ext cx="0" cy="370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0B63F767-AE41-4820-AD05-CA8BD28D53BC}"/>
              </a:ext>
            </a:extLst>
          </p:cNvPr>
          <p:cNvCxnSpPr/>
          <p:nvPr/>
        </p:nvCxnSpPr>
        <p:spPr>
          <a:xfrm flipV="1">
            <a:off x="5350594" y="5167312"/>
            <a:ext cx="213064" cy="3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113C503A-9F60-4FB7-9F98-1E3E40EAC223}"/>
              </a:ext>
            </a:extLst>
          </p:cNvPr>
          <p:cNvCxnSpPr/>
          <p:nvPr/>
        </p:nvCxnSpPr>
        <p:spPr>
          <a:xfrm flipH="1" flipV="1">
            <a:off x="4818246" y="5167312"/>
            <a:ext cx="337039" cy="3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B72A57DB-3822-41E4-9723-1B362D2366A3}"/>
              </a:ext>
            </a:extLst>
          </p:cNvPr>
          <p:cNvCxnSpPr/>
          <p:nvPr/>
        </p:nvCxnSpPr>
        <p:spPr>
          <a:xfrm>
            <a:off x="5235028" y="5682343"/>
            <a:ext cx="9033" cy="3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4D08CF2-8EFC-4059-91EF-E7339CF9ED4A}"/>
              </a:ext>
            </a:extLst>
          </p:cNvPr>
          <p:cNvCxnSpPr/>
          <p:nvPr/>
        </p:nvCxnSpPr>
        <p:spPr>
          <a:xfrm>
            <a:off x="5350594" y="5584364"/>
            <a:ext cx="3752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A634C30B-F4E5-48A8-915E-54DA8E594D4A}"/>
              </a:ext>
            </a:extLst>
          </p:cNvPr>
          <p:cNvCxnSpPr/>
          <p:nvPr/>
        </p:nvCxnSpPr>
        <p:spPr>
          <a:xfrm flipH="1">
            <a:off x="4818246" y="5543342"/>
            <a:ext cx="319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E9B8B3DF-A46B-4702-B56C-2C8A0D0250CF}"/>
              </a:ext>
            </a:extLst>
          </p:cNvPr>
          <p:cNvCxnSpPr>
            <a:cxnSpLocks/>
          </p:cNvCxnSpPr>
          <p:nvPr/>
        </p:nvCxnSpPr>
        <p:spPr>
          <a:xfrm flipH="1">
            <a:off x="4818246" y="5682343"/>
            <a:ext cx="319284" cy="23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EA7E152-9498-492C-850F-66CD5E4E5B3E}"/>
              </a:ext>
            </a:extLst>
          </p:cNvPr>
          <p:cNvCxnSpPr/>
          <p:nvPr/>
        </p:nvCxnSpPr>
        <p:spPr>
          <a:xfrm>
            <a:off x="5350594" y="5682343"/>
            <a:ext cx="375292" cy="31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9C95FDD3-31D1-4BB7-AFDA-C6DF1CC57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474" y="59713"/>
            <a:ext cx="4180641" cy="11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0" grpId="0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F0241-AB87-477E-B6F4-23EAC7DD6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Deformable Conv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301BC-B1E7-4487-ADC1-93CADB11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C261DD-F8E1-4AF0-B1AB-86D6365B8AB6}"/>
              </a:ext>
            </a:extLst>
          </p:cNvPr>
          <p:cNvSpPr/>
          <p:nvPr/>
        </p:nvSpPr>
        <p:spPr>
          <a:xfrm>
            <a:off x="838200" y="2664373"/>
            <a:ext cx="2219417" cy="19797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81F08C-1B46-4D60-957C-1AA46CACB1BE}"/>
              </a:ext>
            </a:extLst>
          </p:cNvPr>
          <p:cNvSpPr/>
          <p:nvPr/>
        </p:nvSpPr>
        <p:spPr>
          <a:xfrm>
            <a:off x="8973105" y="2664373"/>
            <a:ext cx="2219417" cy="19797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E58FE1-EE1B-41D3-B439-DBE8EB94918D}"/>
              </a:ext>
            </a:extLst>
          </p:cNvPr>
          <p:cNvSpPr txBox="1"/>
          <p:nvPr/>
        </p:nvSpPr>
        <p:spPr>
          <a:xfrm>
            <a:off x="963503" y="4982646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 feature map (x)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713425-9A1B-4666-B451-3EC9874003C3}"/>
              </a:ext>
            </a:extLst>
          </p:cNvPr>
          <p:cNvSpPr txBox="1"/>
          <p:nvPr/>
        </p:nvSpPr>
        <p:spPr>
          <a:xfrm>
            <a:off x="8850745" y="4982646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Output feature map (y)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5E12C4-383D-4373-9BED-A11075C8CE9F}"/>
              </a:ext>
            </a:extLst>
          </p:cNvPr>
          <p:cNvSpPr/>
          <p:nvPr/>
        </p:nvSpPr>
        <p:spPr>
          <a:xfrm>
            <a:off x="10008622" y="3565423"/>
            <a:ext cx="213064" cy="213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C63E57-A38F-42F5-BA05-AE5DA4C463A7}"/>
                  </a:ext>
                </a:extLst>
              </p:cNvPr>
              <p:cNvSpPr txBox="1"/>
              <p:nvPr/>
            </p:nvSpPr>
            <p:spPr>
              <a:xfrm>
                <a:off x="9969762" y="3778487"/>
                <a:ext cx="290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8C63E57-A38F-42F5-BA05-AE5DA4C46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762" y="3778487"/>
                <a:ext cx="290785" cy="276999"/>
              </a:xfrm>
              <a:prstGeom prst="rect">
                <a:avLst/>
              </a:prstGeom>
              <a:blipFill>
                <a:blip r:embed="rId2"/>
                <a:stretch>
                  <a:fillRect l="-18750" r="-625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B54E15AD-BF13-43AB-83A4-7F75860FB5FA}"/>
              </a:ext>
            </a:extLst>
          </p:cNvPr>
          <p:cNvSpPr/>
          <p:nvPr/>
        </p:nvSpPr>
        <p:spPr>
          <a:xfrm>
            <a:off x="6911477" y="337008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206EFE-275A-4C11-A99D-F59698E01E19}"/>
              </a:ext>
            </a:extLst>
          </p:cNvPr>
          <p:cNvSpPr/>
          <p:nvPr/>
        </p:nvSpPr>
        <p:spPr>
          <a:xfrm>
            <a:off x="7106786" y="337008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BC0BF6-D085-4BF4-8C4B-877DF6644B72}"/>
              </a:ext>
            </a:extLst>
          </p:cNvPr>
          <p:cNvSpPr/>
          <p:nvPr/>
        </p:nvSpPr>
        <p:spPr>
          <a:xfrm>
            <a:off x="7319850" y="3370081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C75C72-8F1E-4310-8BED-EF9A0B6ECA4A}"/>
              </a:ext>
            </a:extLst>
          </p:cNvPr>
          <p:cNvSpPr/>
          <p:nvPr/>
        </p:nvSpPr>
        <p:spPr>
          <a:xfrm>
            <a:off x="6911477" y="356542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A248CC-5BFE-431E-BAD0-74130745A5D4}"/>
              </a:ext>
            </a:extLst>
          </p:cNvPr>
          <p:cNvSpPr/>
          <p:nvPr/>
        </p:nvSpPr>
        <p:spPr>
          <a:xfrm>
            <a:off x="7106786" y="356542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4C9F2C-48A1-45E9-BFBB-B7011A6E6E0F}"/>
              </a:ext>
            </a:extLst>
          </p:cNvPr>
          <p:cNvSpPr/>
          <p:nvPr/>
        </p:nvSpPr>
        <p:spPr>
          <a:xfrm>
            <a:off x="7319850" y="3565423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30E539-F9B6-4905-ACF8-AFE98DBE7651}"/>
              </a:ext>
            </a:extLst>
          </p:cNvPr>
          <p:cNvSpPr/>
          <p:nvPr/>
        </p:nvSpPr>
        <p:spPr>
          <a:xfrm>
            <a:off x="6911477" y="3778487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001D3C4-A899-4310-A0C7-A8C3FD8DBAC8}"/>
              </a:ext>
            </a:extLst>
          </p:cNvPr>
          <p:cNvSpPr/>
          <p:nvPr/>
        </p:nvSpPr>
        <p:spPr>
          <a:xfrm>
            <a:off x="7106786" y="3778487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04BC4E3-F2E0-4EC7-95DD-8FC98D38E0DD}"/>
              </a:ext>
            </a:extLst>
          </p:cNvPr>
          <p:cNvSpPr/>
          <p:nvPr/>
        </p:nvSpPr>
        <p:spPr>
          <a:xfrm>
            <a:off x="7319850" y="3778487"/>
            <a:ext cx="213064" cy="21306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5ED9398-A1A2-4DC4-8297-44A19EB1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14" y="649697"/>
            <a:ext cx="4941057" cy="88975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3B1B63B4-71FD-40BC-9F32-B06C9E6916E1}"/>
              </a:ext>
            </a:extLst>
          </p:cNvPr>
          <p:cNvSpPr/>
          <p:nvPr/>
        </p:nvSpPr>
        <p:spPr>
          <a:xfrm>
            <a:off x="10744200" y="649697"/>
            <a:ext cx="927571" cy="776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75D0488-C1B1-479B-8975-A519F6C37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582" y="1570105"/>
            <a:ext cx="5057320" cy="69867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A83D15E8-11E7-43A9-AFA9-BDCB4DAABC48}"/>
              </a:ext>
            </a:extLst>
          </p:cNvPr>
          <p:cNvSpPr/>
          <p:nvPr/>
        </p:nvSpPr>
        <p:spPr>
          <a:xfrm>
            <a:off x="1841376" y="3547701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3DCA20A-1958-4FB0-AC17-3759432D9233}"/>
              </a:ext>
            </a:extLst>
          </p:cNvPr>
          <p:cNvCxnSpPr/>
          <p:nvPr/>
        </p:nvCxnSpPr>
        <p:spPr>
          <a:xfrm flipV="1">
            <a:off x="1947908" y="3156857"/>
            <a:ext cx="106532" cy="49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EF1A891-D0B3-4992-B8EC-08CCB9FCABE8}"/>
              </a:ext>
            </a:extLst>
          </p:cNvPr>
          <p:cNvCxnSpPr/>
          <p:nvPr/>
        </p:nvCxnSpPr>
        <p:spPr>
          <a:xfrm flipV="1">
            <a:off x="1970314" y="3370081"/>
            <a:ext cx="279435" cy="284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0730975-C5F0-4636-8700-7FF966B76F42}"/>
              </a:ext>
            </a:extLst>
          </p:cNvPr>
          <p:cNvCxnSpPr>
            <a:stCxn id="25" idx="3"/>
          </p:cNvCxnSpPr>
          <p:nvPr/>
        </p:nvCxnSpPr>
        <p:spPr>
          <a:xfrm>
            <a:off x="2054440" y="3654233"/>
            <a:ext cx="361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D1C877E-D8B4-4CFA-A68C-488F954AD44C}"/>
              </a:ext>
            </a:extLst>
          </p:cNvPr>
          <p:cNvCxnSpPr/>
          <p:nvPr/>
        </p:nvCxnSpPr>
        <p:spPr>
          <a:xfrm>
            <a:off x="2001174" y="3671955"/>
            <a:ext cx="248575" cy="3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BE45D51-0A3F-4560-BB24-437D9DD1547E}"/>
              </a:ext>
            </a:extLst>
          </p:cNvPr>
          <p:cNvCxnSpPr/>
          <p:nvPr/>
        </p:nvCxnSpPr>
        <p:spPr>
          <a:xfrm flipH="1">
            <a:off x="1931453" y="3671955"/>
            <a:ext cx="69721" cy="47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290C6BA-ED1C-42C3-B787-57BE4E6496CF}"/>
              </a:ext>
            </a:extLst>
          </p:cNvPr>
          <p:cNvCxnSpPr/>
          <p:nvPr/>
        </p:nvCxnSpPr>
        <p:spPr>
          <a:xfrm flipH="1">
            <a:off x="1646067" y="3692661"/>
            <a:ext cx="324247" cy="192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CD1FA89-E287-405E-8966-E5902E7BEF02}"/>
              </a:ext>
            </a:extLst>
          </p:cNvPr>
          <p:cNvCxnSpPr/>
          <p:nvPr/>
        </p:nvCxnSpPr>
        <p:spPr>
          <a:xfrm flipH="1" flipV="1">
            <a:off x="1569582" y="3156856"/>
            <a:ext cx="361871" cy="51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E197248C-DE06-44E4-AE4E-A019FFF9D7E2}"/>
              </a:ext>
            </a:extLst>
          </p:cNvPr>
          <p:cNvCxnSpPr/>
          <p:nvPr/>
        </p:nvCxnSpPr>
        <p:spPr>
          <a:xfrm flipH="1">
            <a:off x="1212119" y="3650576"/>
            <a:ext cx="696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D30D7E8-1FA2-4786-A0CE-3605C330C933}"/>
              </a:ext>
            </a:extLst>
          </p:cNvPr>
          <p:cNvSpPr/>
          <p:nvPr/>
        </p:nvSpPr>
        <p:spPr>
          <a:xfrm>
            <a:off x="2287933" y="3509671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1D8BD35-2646-4CA0-A5B9-60B340EF3858}"/>
              </a:ext>
            </a:extLst>
          </p:cNvPr>
          <p:cNvSpPr/>
          <p:nvPr/>
        </p:nvSpPr>
        <p:spPr>
          <a:xfrm>
            <a:off x="1931453" y="3021717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D562ACE-D44F-477E-ADDF-F64C1B73F51A}"/>
              </a:ext>
            </a:extLst>
          </p:cNvPr>
          <p:cNvSpPr/>
          <p:nvPr/>
        </p:nvSpPr>
        <p:spPr>
          <a:xfrm>
            <a:off x="2134340" y="3867297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E007FF7-B219-41F0-B1D1-AF93CC187AC2}"/>
              </a:ext>
            </a:extLst>
          </p:cNvPr>
          <p:cNvSpPr/>
          <p:nvPr/>
        </p:nvSpPr>
        <p:spPr>
          <a:xfrm>
            <a:off x="1592801" y="3774830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4EE170D-1C6D-4F81-8AEA-11DAB7F16E8D}"/>
              </a:ext>
            </a:extLst>
          </p:cNvPr>
          <p:cNvSpPr/>
          <p:nvPr/>
        </p:nvSpPr>
        <p:spPr>
          <a:xfrm>
            <a:off x="1854693" y="4030193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A350972-C717-4A5E-9E88-62364FE1F4EE}"/>
              </a:ext>
            </a:extLst>
          </p:cNvPr>
          <p:cNvSpPr/>
          <p:nvPr/>
        </p:nvSpPr>
        <p:spPr>
          <a:xfrm>
            <a:off x="2125176" y="3292745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4F1A186-EB7E-4692-89B2-7C1E8F6A6FB7}"/>
              </a:ext>
            </a:extLst>
          </p:cNvPr>
          <p:cNvSpPr/>
          <p:nvPr/>
        </p:nvSpPr>
        <p:spPr>
          <a:xfrm>
            <a:off x="1156459" y="3518437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61ACA2A-924A-497B-B3ED-9E3041EE34EE}"/>
              </a:ext>
            </a:extLst>
          </p:cNvPr>
          <p:cNvSpPr/>
          <p:nvPr/>
        </p:nvSpPr>
        <p:spPr>
          <a:xfrm>
            <a:off x="1446595" y="3087510"/>
            <a:ext cx="213064" cy="213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立方体 52">
            <a:extLst>
              <a:ext uri="{FF2B5EF4-FFF2-40B4-BE49-F238E27FC236}">
                <a16:creationId xmlns:a16="http://schemas.microsoft.com/office/drawing/2014/main" id="{7EA781A4-B92C-453A-8B14-C9B85E3A235B}"/>
              </a:ext>
            </a:extLst>
          </p:cNvPr>
          <p:cNvSpPr/>
          <p:nvPr/>
        </p:nvSpPr>
        <p:spPr>
          <a:xfrm>
            <a:off x="3682842" y="2472036"/>
            <a:ext cx="2400948" cy="2186774"/>
          </a:xfrm>
          <a:prstGeom prst="cube">
            <a:avLst>
              <a:gd name="adj" fmla="val 10075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右大括号 53">
            <a:extLst>
              <a:ext uri="{FF2B5EF4-FFF2-40B4-BE49-F238E27FC236}">
                <a16:creationId xmlns:a16="http://schemas.microsoft.com/office/drawing/2014/main" id="{0D5F60BE-E007-4D34-8C01-193F20685402}"/>
              </a:ext>
            </a:extLst>
          </p:cNvPr>
          <p:cNvSpPr/>
          <p:nvPr/>
        </p:nvSpPr>
        <p:spPr>
          <a:xfrm rot="13010086">
            <a:off x="3561224" y="2276490"/>
            <a:ext cx="220906" cy="4364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74779F0-21F5-4F3E-8C5E-98867BF897BB}"/>
              </a:ext>
            </a:extLst>
          </p:cNvPr>
          <p:cNvSpPr txBox="1"/>
          <p:nvPr/>
        </p:nvSpPr>
        <p:spPr>
          <a:xfrm>
            <a:off x="3327069" y="206916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2E78C0A-79E4-46AC-8B13-1BCB82AE672D}"/>
              </a:ext>
            </a:extLst>
          </p:cNvPr>
          <p:cNvSpPr txBox="1"/>
          <p:nvPr/>
        </p:nvSpPr>
        <p:spPr>
          <a:xfrm>
            <a:off x="4481659" y="5070826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Offset</a:t>
            </a:r>
            <a:endParaRPr lang="zh-CN" altLang="en-US" dirty="0"/>
          </a:p>
        </p:txBody>
      </p:sp>
      <p:sp>
        <p:nvSpPr>
          <p:cNvPr id="59" name="立方体 58">
            <a:extLst>
              <a:ext uri="{FF2B5EF4-FFF2-40B4-BE49-F238E27FC236}">
                <a16:creationId xmlns:a16="http://schemas.microsoft.com/office/drawing/2014/main" id="{D43C3FB0-2B8C-4973-BAC8-14CE233DA379}"/>
              </a:ext>
            </a:extLst>
          </p:cNvPr>
          <p:cNvSpPr/>
          <p:nvPr/>
        </p:nvSpPr>
        <p:spPr>
          <a:xfrm>
            <a:off x="4655528" y="3412580"/>
            <a:ext cx="413958" cy="376260"/>
          </a:xfrm>
          <a:prstGeom prst="cube">
            <a:avLst>
              <a:gd name="adj" fmla="val 42741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0330744D-3B67-48E9-B341-8C6160B01E07}"/>
              </a:ext>
            </a:extLst>
          </p:cNvPr>
          <p:cNvCxnSpPr>
            <a:cxnSpLocks/>
          </p:cNvCxnSpPr>
          <p:nvPr/>
        </p:nvCxnSpPr>
        <p:spPr>
          <a:xfrm>
            <a:off x="3046452" y="3888088"/>
            <a:ext cx="6434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029CC0BA-AFFB-42DF-AEEC-BC19A70ECBDA}"/>
              </a:ext>
            </a:extLst>
          </p:cNvPr>
          <p:cNvSpPr txBox="1"/>
          <p:nvPr/>
        </p:nvSpPr>
        <p:spPr>
          <a:xfrm>
            <a:off x="2988421" y="3952059"/>
            <a:ext cx="6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</a:t>
            </a:r>
          </a:p>
        </p:txBody>
      </p:sp>
      <p:cxnSp>
        <p:nvCxnSpPr>
          <p:cNvPr id="73" name="连接符: 肘形 72">
            <a:extLst>
              <a:ext uri="{FF2B5EF4-FFF2-40B4-BE49-F238E27FC236}">
                <a16:creationId xmlns:a16="http://schemas.microsoft.com/office/drawing/2014/main" id="{F040548A-9205-405C-8F29-27FAEFCC435A}"/>
              </a:ext>
            </a:extLst>
          </p:cNvPr>
          <p:cNvCxnSpPr>
            <a:cxnSpLocks/>
            <a:stCxn id="5" idx="2"/>
            <a:endCxn id="14" idx="1"/>
          </p:cNvCxnSpPr>
          <p:nvPr/>
        </p:nvCxnSpPr>
        <p:spPr>
          <a:xfrm rot="5400000" flipH="1" flipV="1">
            <a:off x="3943624" y="1676240"/>
            <a:ext cx="972138" cy="4963568"/>
          </a:xfrm>
          <a:prstGeom prst="bentConnector4">
            <a:avLst>
              <a:gd name="adj1" fmla="val -33593"/>
              <a:gd name="adj2" fmla="val 611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0892A8F2-088B-4C40-B98F-EA0C7756CBB9}"/>
              </a:ext>
            </a:extLst>
          </p:cNvPr>
          <p:cNvCxnSpPr>
            <a:stCxn id="16" idx="3"/>
            <a:endCxn id="9" idx="1"/>
          </p:cNvCxnSpPr>
          <p:nvPr/>
        </p:nvCxnSpPr>
        <p:spPr>
          <a:xfrm>
            <a:off x="7532914" y="3671955"/>
            <a:ext cx="24757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10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5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/>
      <p:bldP spid="56" grpId="0"/>
      <p:bldP spid="59" grpId="0" animBg="1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D916B-41E3-4216-9C88-D57D5194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27" y="149681"/>
            <a:ext cx="10515600" cy="1325563"/>
          </a:xfrm>
        </p:spPr>
        <p:txBody>
          <a:bodyPr/>
          <a:lstStyle/>
          <a:p>
            <a:r>
              <a:rPr lang="en-US" altLang="zh-CN" dirty="0"/>
              <a:t>Transpose Conv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665F9-B4B0-40BC-AC7F-77A7220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35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595C2E-8F17-41C8-9494-11CFA69208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31833"/>
              </p:ext>
            </p:extLst>
          </p:nvPr>
        </p:nvGraphicFramePr>
        <p:xfrm>
          <a:off x="838200" y="2913306"/>
          <a:ext cx="1869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72">
                  <a:extLst>
                    <a:ext uri="{9D8B030D-6E8A-4147-A177-3AD203B41FA5}">
                      <a16:colId xmlns:a16="http://schemas.microsoft.com/office/drawing/2014/main" val="2118886470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1893013802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3309494405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234858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6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061269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9CFD043-B3EC-45F1-9A97-CFCF56096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37775"/>
              </p:ext>
            </p:extLst>
          </p:nvPr>
        </p:nvGraphicFramePr>
        <p:xfrm>
          <a:off x="6346792" y="3093473"/>
          <a:ext cx="12261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01">
                  <a:extLst>
                    <a:ext uri="{9D8B030D-6E8A-4147-A177-3AD203B41FA5}">
                      <a16:colId xmlns:a16="http://schemas.microsoft.com/office/drawing/2014/main" val="10443619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4921475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73977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35284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DD2A9A69-4B03-4836-838D-EE359C60A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30529"/>
              </p:ext>
            </p:extLst>
          </p:nvPr>
        </p:nvGraphicFramePr>
        <p:xfrm>
          <a:off x="10127696" y="3098726"/>
          <a:ext cx="122610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052">
                  <a:extLst>
                    <a:ext uri="{9D8B030D-6E8A-4147-A177-3AD203B41FA5}">
                      <a16:colId xmlns:a16="http://schemas.microsoft.com/office/drawing/2014/main" val="439477650"/>
                    </a:ext>
                  </a:extLst>
                </a:gridCol>
                <a:gridCol w="613052">
                  <a:extLst>
                    <a:ext uri="{9D8B030D-6E8A-4147-A177-3AD203B41FA5}">
                      <a16:colId xmlns:a16="http://schemas.microsoft.com/office/drawing/2014/main" val="2407011286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763579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742369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E7BC182-BED4-43E1-86DF-37FF894A97F7}"/>
              </a:ext>
            </a:extLst>
          </p:cNvPr>
          <p:cNvSpPr/>
          <p:nvPr/>
        </p:nvSpPr>
        <p:spPr>
          <a:xfrm>
            <a:off x="838200" y="2913306"/>
            <a:ext cx="1398973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0835C9-FE08-4B99-AC56-2299BBCEC3D5}"/>
              </a:ext>
            </a:extLst>
          </p:cNvPr>
          <p:cNvSpPr/>
          <p:nvPr/>
        </p:nvSpPr>
        <p:spPr>
          <a:xfrm>
            <a:off x="6346792" y="3093473"/>
            <a:ext cx="1226103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C1E8A0-BE1B-46FA-B635-48B58D81AA47}"/>
              </a:ext>
            </a:extLst>
          </p:cNvPr>
          <p:cNvSpPr/>
          <p:nvPr/>
        </p:nvSpPr>
        <p:spPr>
          <a:xfrm>
            <a:off x="10127696" y="3098726"/>
            <a:ext cx="627356" cy="551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08C33-759D-4FA6-9AA1-478204FDFD30}"/>
              </a:ext>
            </a:extLst>
          </p:cNvPr>
          <p:cNvSpPr txBox="1"/>
          <p:nvPr/>
        </p:nvSpPr>
        <p:spPr>
          <a:xfrm>
            <a:off x="763479" y="1932665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Standard Conv</a:t>
            </a:r>
            <a:endParaRPr lang="zh-CN" altLang="en-US" sz="2800" dirty="0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FB70D378-6253-4F0D-9C0A-B371B1AA9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75426"/>
              </p:ext>
            </p:extLst>
          </p:nvPr>
        </p:nvGraphicFramePr>
        <p:xfrm>
          <a:off x="4233291" y="683013"/>
          <a:ext cx="44487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70">
                  <a:extLst>
                    <a:ext uri="{9D8B030D-6E8A-4147-A177-3AD203B41FA5}">
                      <a16:colId xmlns:a16="http://schemas.microsoft.com/office/drawing/2014/main" val="36718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48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5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8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9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69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3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4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11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4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6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9679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ED6E34D-FCE3-4B1C-BDC4-6EB9DF838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37131"/>
              </p:ext>
            </p:extLst>
          </p:nvPr>
        </p:nvGraphicFramePr>
        <p:xfrm>
          <a:off x="5190297" y="683013"/>
          <a:ext cx="44487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70">
                  <a:extLst>
                    <a:ext uri="{9D8B030D-6E8A-4147-A177-3AD203B41FA5}">
                      <a16:colId xmlns:a16="http://schemas.microsoft.com/office/drawing/2014/main" val="36718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48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5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8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9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69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3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4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11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4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6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96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338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D916B-41E3-4216-9C88-D57D5194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20" y="0"/>
            <a:ext cx="10515600" cy="1325563"/>
          </a:xfrm>
        </p:spPr>
        <p:txBody>
          <a:bodyPr/>
          <a:lstStyle/>
          <a:p>
            <a:r>
              <a:rPr lang="en-US" altLang="zh-CN" dirty="0"/>
              <a:t>Transpose Conv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4665F9-B4B0-40BC-AC7F-77A7220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36</a:t>
            </a:fld>
            <a:endParaRPr lang="zh-CN" altLang="en-US"/>
          </a:p>
        </p:txBody>
      </p:sp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84764D24-BAD2-479A-85DA-22AC72BD3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869303"/>
              </p:ext>
            </p:extLst>
          </p:nvPr>
        </p:nvGraphicFramePr>
        <p:xfrm>
          <a:off x="8610600" y="788035"/>
          <a:ext cx="44487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870">
                  <a:extLst>
                    <a:ext uri="{9D8B030D-6E8A-4147-A177-3AD203B41FA5}">
                      <a16:colId xmlns:a16="http://schemas.microsoft.com/office/drawing/2014/main" val="367183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48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85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1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88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10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1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09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69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30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47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11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4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56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96795"/>
                  </a:ext>
                </a:extLst>
              </a:tr>
            </a:tbl>
          </a:graphicData>
        </a:graphic>
      </p:graphicFrame>
      <p:graphicFrame>
        <p:nvGraphicFramePr>
          <p:cNvPr id="3" name="表格 12">
            <a:extLst>
              <a:ext uri="{FF2B5EF4-FFF2-40B4-BE49-F238E27FC236}">
                <a16:creationId xmlns:a16="http://schemas.microsoft.com/office/drawing/2014/main" id="{B027C423-CCD2-42E7-BF6C-7293C380F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43052"/>
              </p:ext>
            </p:extLst>
          </p:nvPr>
        </p:nvGraphicFramePr>
        <p:xfrm>
          <a:off x="401320" y="3569335"/>
          <a:ext cx="7716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83">
                  <a:extLst>
                    <a:ext uri="{9D8B030D-6E8A-4147-A177-3AD203B41FA5}">
                      <a16:colId xmlns:a16="http://schemas.microsoft.com/office/drawing/2014/main" val="118024256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35364392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00889757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30539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42674869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6089170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89101119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32275731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819561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83530914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934669054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5078722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43514433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81806231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1688496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632948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298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CC66CE-A4D1-4193-977C-F02DE96FE421}"/>
                  </a:ext>
                </a:extLst>
              </p:cNvPr>
              <p:cNvSpPr txBox="1"/>
              <p:nvPr/>
            </p:nvSpPr>
            <p:spPr>
              <a:xfrm>
                <a:off x="8250411" y="3663176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ECC66CE-A4D1-4193-977C-F02DE96FE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411" y="3663176"/>
                <a:ext cx="227626" cy="276999"/>
              </a:xfrm>
              <a:prstGeom prst="rect">
                <a:avLst/>
              </a:prstGeom>
              <a:blipFill>
                <a:blip r:embed="rId2"/>
                <a:stretch>
                  <a:fillRect l="-15789" r="-13158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68627430-152B-4BBB-B14A-47059830D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53299"/>
              </p:ext>
            </p:extLst>
          </p:nvPr>
        </p:nvGraphicFramePr>
        <p:xfrm>
          <a:off x="10601960" y="2674619"/>
          <a:ext cx="629920" cy="5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3761000469"/>
                    </a:ext>
                  </a:extLst>
                </a:gridCol>
              </a:tblGrid>
              <a:tr h="515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045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BD8DBDB-6786-4A80-A272-E981561E8EA5}"/>
                  </a:ext>
                </a:extLst>
              </p:cNvPr>
              <p:cNvSpPr txBox="1"/>
              <p:nvPr/>
            </p:nvSpPr>
            <p:spPr>
              <a:xfrm>
                <a:off x="9475253" y="3658820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BD8DBDB-6786-4A80-A272-E981561E8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253" y="3658820"/>
                <a:ext cx="235641" cy="276999"/>
              </a:xfrm>
              <a:prstGeom prst="rect">
                <a:avLst/>
              </a:prstGeom>
              <a:blipFill>
                <a:blip r:embed="rId3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99EA6A15-5CE4-49C2-AA2B-C096EE6FD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14973"/>
              </p:ext>
            </p:extLst>
          </p:nvPr>
        </p:nvGraphicFramePr>
        <p:xfrm>
          <a:off x="500743" y="1325563"/>
          <a:ext cx="18694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72">
                  <a:extLst>
                    <a:ext uri="{9D8B030D-6E8A-4147-A177-3AD203B41FA5}">
                      <a16:colId xmlns:a16="http://schemas.microsoft.com/office/drawing/2014/main" val="2118886470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1893013802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3309494405"/>
                    </a:ext>
                  </a:extLst>
                </a:gridCol>
                <a:gridCol w="467372">
                  <a:extLst>
                    <a:ext uri="{9D8B030D-6E8A-4147-A177-3AD203B41FA5}">
                      <a16:colId xmlns:a16="http://schemas.microsoft.com/office/drawing/2014/main" val="2348584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11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465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061269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322E3C92-A19A-4C09-8B26-35C838728F49}"/>
              </a:ext>
            </a:extLst>
          </p:cNvPr>
          <p:cNvSpPr/>
          <p:nvPr/>
        </p:nvSpPr>
        <p:spPr>
          <a:xfrm>
            <a:off x="957780" y="1325563"/>
            <a:ext cx="1398973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141C3CF-A4E7-4CD8-B81D-A2DE10409A99}"/>
              </a:ext>
            </a:extLst>
          </p:cNvPr>
          <p:cNvSpPr/>
          <p:nvPr/>
        </p:nvSpPr>
        <p:spPr>
          <a:xfrm>
            <a:off x="500743" y="1719943"/>
            <a:ext cx="1398973" cy="108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0" name="表格 12">
            <a:extLst>
              <a:ext uri="{FF2B5EF4-FFF2-40B4-BE49-F238E27FC236}">
                <a16:creationId xmlns:a16="http://schemas.microsoft.com/office/drawing/2014/main" id="{CB570AD3-1C6F-4660-8247-00D6A01C7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795404"/>
              </p:ext>
            </p:extLst>
          </p:nvPr>
        </p:nvGraphicFramePr>
        <p:xfrm>
          <a:off x="401320" y="3907155"/>
          <a:ext cx="7716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83">
                  <a:extLst>
                    <a:ext uri="{9D8B030D-6E8A-4147-A177-3AD203B41FA5}">
                      <a16:colId xmlns:a16="http://schemas.microsoft.com/office/drawing/2014/main" val="118024256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35364392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00889757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30539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42674869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6089170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89101119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32275731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819561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83530914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934669054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5078722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43514433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81806231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1688496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632948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29815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2CC94C34-BBC4-41B2-A503-262BA968A17A}"/>
              </a:ext>
            </a:extLst>
          </p:cNvPr>
          <p:cNvSpPr/>
          <p:nvPr/>
        </p:nvSpPr>
        <p:spPr>
          <a:xfrm>
            <a:off x="957780" y="1686923"/>
            <a:ext cx="1398973" cy="10889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2" name="表格 12">
            <a:extLst>
              <a:ext uri="{FF2B5EF4-FFF2-40B4-BE49-F238E27FC236}">
                <a16:creationId xmlns:a16="http://schemas.microsoft.com/office/drawing/2014/main" id="{DD3E2572-B851-422B-92DF-D28476B50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321065"/>
              </p:ext>
            </p:extLst>
          </p:nvPr>
        </p:nvGraphicFramePr>
        <p:xfrm>
          <a:off x="401320" y="4277995"/>
          <a:ext cx="7716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83">
                  <a:extLst>
                    <a:ext uri="{9D8B030D-6E8A-4147-A177-3AD203B41FA5}">
                      <a16:colId xmlns:a16="http://schemas.microsoft.com/office/drawing/2014/main" val="118024256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35364392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00889757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30539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42674869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6089170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89101119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32275731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819561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83530914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934669054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5078722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43514433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81806231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1688496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632948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29815"/>
                  </a:ext>
                </a:extLst>
              </a:tr>
            </a:tbl>
          </a:graphicData>
        </a:graphic>
      </p:graphicFrame>
      <p:graphicFrame>
        <p:nvGraphicFramePr>
          <p:cNvPr id="23" name="表格 12">
            <a:extLst>
              <a:ext uri="{FF2B5EF4-FFF2-40B4-BE49-F238E27FC236}">
                <a16:creationId xmlns:a16="http://schemas.microsoft.com/office/drawing/2014/main" id="{F66B3CB5-3BE8-41E3-9B5A-F91A32DDE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87282"/>
              </p:ext>
            </p:extLst>
          </p:nvPr>
        </p:nvGraphicFramePr>
        <p:xfrm>
          <a:off x="401320" y="4648835"/>
          <a:ext cx="771652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283">
                  <a:extLst>
                    <a:ext uri="{9D8B030D-6E8A-4147-A177-3AD203B41FA5}">
                      <a16:colId xmlns:a16="http://schemas.microsoft.com/office/drawing/2014/main" val="118024256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35364392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008897576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30539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42674869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6089170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891011195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32275731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41819561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83530914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934669054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35078722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435144339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1818062312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168849628"/>
                    </a:ext>
                  </a:extLst>
                </a:gridCol>
                <a:gridCol w="482283">
                  <a:extLst>
                    <a:ext uri="{9D8B030D-6E8A-4147-A177-3AD203B41FA5}">
                      <a16:colId xmlns:a16="http://schemas.microsoft.com/office/drawing/2014/main" val="2632948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329815"/>
                  </a:ext>
                </a:extLst>
              </a:tr>
            </a:tbl>
          </a:graphicData>
        </a:graphic>
      </p:graphicFrame>
      <p:graphicFrame>
        <p:nvGraphicFramePr>
          <p:cNvPr id="24" name="表格 15">
            <a:extLst>
              <a:ext uri="{FF2B5EF4-FFF2-40B4-BE49-F238E27FC236}">
                <a16:creationId xmlns:a16="http://schemas.microsoft.com/office/drawing/2014/main" id="{CE669420-1D06-463E-B8C2-6339D95EC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613284"/>
              </p:ext>
            </p:extLst>
          </p:nvPr>
        </p:nvGraphicFramePr>
        <p:xfrm>
          <a:off x="10601960" y="3171189"/>
          <a:ext cx="629920" cy="5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3761000469"/>
                    </a:ext>
                  </a:extLst>
                </a:gridCol>
              </a:tblGrid>
              <a:tr h="515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04542"/>
                  </a:ext>
                </a:extLst>
              </a:tr>
            </a:tbl>
          </a:graphicData>
        </a:graphic>
      </p:graphicFrame>
      <p:graphicFrame>
        <p:nvGraphicFramePr>
          <p:cNvPr id="25" name="表格 15">
            <a:extLst>
              <a:ext uri="{FF2B5EF4-FFF2-40B4-BE49-F238E27FC236}">
                <a16:creationId xmlns:a16="http://schemas.microsoft.com/office/drawing/2014/main" id="{6A16E239-63FE-40C0-93EA-EED819B5A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07422"/>
              </p:ext>
            </p:extLst>
          </p:nvPr>
        </p:nvGraphicFramePr>
        <p:xfrm>
          <a:off x="10601960" y="3658820"/>
          <a:ext cx="629920" cy="5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3761000469"/>
                    </a:ext>
                  </a:extLst>
                </a:gridCol>
              </a:tblGrid>
              <a:tr h="515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04542"/>
                  </a:ext>
                </a:extLst>
              </a:tr>
            </a:tbl>
          </a:graphicData>
        </a:graphic>
      </p:graphicFrame>
      <p:graphicFrame>
        <p:nvGraphicFramePr>
          <p:cNvPr id="26" name="表格 15">
            <a:extLst>
              <a:ext uri="{FF2B5EF4-FFF2-40B4-BE49-F238E27FC236}">
                <a16:creationId xmlns:a16="http://schemas.microsoft.com/office/drawing/2014/main" id="{AD349EF6-3E66-499D-BAEC-609CB2ECC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372955"/>
              </p:ext>
            </p:extLst>
          </p:nvPr>
        </p:nvGraphicFramePr>
        <p:xfrm>
          <a:off x="10601960" y="4152265"/>
          <a:ext cx="629920" cy="51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920">
                  <a:extLst>
                    <a:ext uri="{9D8B030D-6E8A-4147-A177-3AD203B41FA5}">
                      <a16:colId xmlns:a16="http://schemas.microsoft.com/office/drawing/2014/main" val="3761000469"/>
                    </a:ext>
                  </a:extLst>
                </a:gridCol>
              </a:tblGrid>
              <a:tr h="515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304542"/>
                  </a:ext>
                </a:extLst>
              </a:tr>
            </a:tbl>
          </a:graphicData>
        </a:graphic>
      </p:graphicFrame>
      <p:graphicFrame>
        <p:nvGraphicFramePr>
          <p:cNvPr id="27" name="表格 6">
            <a:extLst>
              <a:ext uri="{FF2B5EF4-FFF2-40B4-BE49-F238E27FC236}">
                <a16:creationId xmlns:a16="http://schemas.microsoft.com/office/drawing/2014/main" id="{5D8BBC5E-05D2-44C8-932B-87E700252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23148"/>
              </p:ext>
            </p:extLst>
          </p:nvPr>
        </p:nvGraphicFramePr>
        <p:xfrm>
          <a:off x="4877364" y="1529715"/>
          <a:ext cx="12261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01">
                  <a:extLst>
                    <a:ext uri="{9D8B030D-6E8A-4147-A177-3AD203B41FA5}">
                      <a16:colId xmlns:a16="http://schemas.microsoft.com/office/drawing/2014/main" val="10443619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4921475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73977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35284"/>
                  </a:ext>
                </a:extLst>
              </a:tr>
            </a:tbl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FE036ABB-FEDB-405E-A9A7-2FCED9C9FF07}"/>
              </a:ext>
            </a:extLst>
          </p:cNvPr>
          <p:cNvSpPr/>
          <p:nvPr/>
        </p:nvSpPr>
        <p:spPr>
          <a:xfrm>
            <a:off x="4877364" y="1529715"/>
            <a:ext cx="1226103" cy="1112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38F4D4-520E-4662-BA3B-5EAFECADB01B}"/>
              </a:ext>
            </a:extLst>
          </p:cNvPr>
          <p:cNvSpPr/>
          <p:nvPr/>
        </p:nvSpPr>
        <p:spPr>
          <a:xfrm>
            <a:off x="475499" y="1312499"/>
            <a:ext cx="1424218" cy="11255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3C03C9B-9DB6-436B-B865-551A646ADA21}"/>
              </a:ext>
            </a:extLst>
          </p:cNvPr>
          <p:cNvCxnSpPr>
            <a:cxnSpLocks/>
          </p:cNvCxnSpPr>
          <p:nvPr/>
        </p:nvCxnSpPr>
        <p:spPr>
          <a:xfrm>
            <a:off x="5501148" y="2775903"/>
            <a:ext cx="0" cy="6530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6A50C62-F0A5-46D6-AC72-F672D82FBAE0}"/>
              </a:ext>
            </a:extLst>
          </p:cNvPr>
          <p:cNvSpPr txBox="1"/>
          <p:nvPr/>
        </p:nvSpPr>
        <p:spPr>
          <a:xfrm>
            <a:off x="3255831" y="539051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4x16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BBEBFE8-6359-4A15-A6E9-8E9F85DAFBEC}"/>
              </a:ext>
            </a:extLst>
          </p:cNvPr>
          <p:cNvSpPr txBox="1"/>
          <p:nvPr/>
        </p:nvSpPr>
        <p:spPr>
          <a:xfrm>
            <a:off x="7792278" y="581461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16x1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39FAE08-242C-46D7-95DC-21766B8D6BA4}"/>
              </a:ext>
            </a:extLst>
          </p:cNvPr>
          <p:cNvSpPr txBox="1"/>
          <p:nvPr/>
        </p:nvSpPr>
        <p:spPr>
          <a:xfrm>
            <a:off x="10652264" y="498885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4x1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4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9" grpId="0" animBg="1"/>
      <p:bldP spid="34" grpId="0"/>
      <p:bldP spid="35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9CB2A4-A673-40CD-A797-6A6C36F4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6CE188A-FD1E-4485-91AC-2C9DF6A65D80}"/>
              </a:ext>
            </a:extLst>
          </p:cNvPr>
          <p:cNvSpPr txBox="1">
            <a:spLocks/>
          </p:cNvSpPr>
          <p:nvPr/>
        </p:nvSpPr>
        <p:spPr>
          <a:xfrm>
            <a:off x="401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Transpose Conv</a:t>
            </a:r>
            <a:endParaRPr lang="zh-CN" alt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CD8322F-424C-430A-91D2-7CEC78FB2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911164"/>
              </p:ext>
            </p:extLst>
          </p:nvPr>
        </p:nvGraphicFramePr>
        <p:xfrm>
          <a:off x="401320" y="2941298"/>
          <a:ext cx="12261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701">
                  <a:extLst>
                    <a:ext uri="{9D8B030D-6E8A-4147-A177-3AD203B41FA5}">
                      <a16:colId xmlns:a16="http://schemas.microsoft.com/office/drawing/2014/main" val="10443619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492147553"/>
                    </a:ext>
                  </a:extLst>
                </a:gridCol>
                <a:gridCol w="408701">
                  <a:extLst>
                    <a:ext uri="{9D8B030D-6E8A-4147-A177-3AD203B41FA5}">
                      <a16:colId xmlns:a16="http://schemas.microsoft.com/office/drawing/2014/main" val="27397737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54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31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935284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F2E3B9E-4E1B-43E0-AA93-60EB1008A9D6}"/>
              </a:ext>
            </a:extLst>
          </p:cNvPr>
          <p:cNvCxnSpPr/>
          <p:nvPr/>
        </p:nvCxnSpPr>
        <p:spPr>
          <a:xfrm>
            <a:off x="1704513" y="3429000"/>
            <a:ext cx="790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51C7142D-6E5D-49F9-B046-9BD6E8599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799156"/>
              </p:ext>
            </p:extLst>
          </p:nvPr>
        </p:nvGraphicFramePr>
        <p:xfrm>
          <a:off x="2666507" y="924560"/>
          <a:ext cx="1829788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447">
                  <a:extLst>
                    <a:ext uri="{9D8B030D-6E8A-4147-A177-3AD203B41FA5}">
                      <a16:colId xmlns:a16="http://schemas.microsoft.com/office/drawing/2014/main" val="598408834"/>
                    </a:ext>
                  </a:extLst>
                </a:gridCol>
                <a:gridCol w="457447">
                  <a:extLst>
                    <a:ext uri="{9D8B030D-6E8A-4147-A177-3AD203B41FA5}">
                      <a16:colId xmlns:a16="http://schemas.microsoft.com/office/drawing/2014/main" val="1533032476"/>
                    </a:ext>
                  </a:extLst>
                </a:gridCol>
                <a:gridCol w="457447">
                  <a:extLst>
                    <a:ext uri="{9D8B030D-6E8A-4147-A177-3AD203B41FA5}">
                      <a16:colId xmlns:a16="http://schemas.microsoft.com/office/drawing/2014/main" val="3897732976"/>
                    </a:ext>
                  </a:extLst>
                </a:gridCol>
                <a:gridCol w="457447">
                  <a:extLst>
                    <a:ext uri="{9D8B030D-6E8A-4147-A177-3AD203B41FA5}">
                      <a16:colId xmlns:a16="http://schemas.microsoft.com/office/drawing/2014/main" val="2616119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27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429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9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971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29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196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770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44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240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25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572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66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734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440582"/>
                  </a:ext>
                </a:extLst>
              </a:tr>
            </a:tbl>
          </a:graphicData>
        </a:graphic>
      </p:graphicFrame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B1AD71B1-3177-4CB6-BAFE-05FDF3E29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73222"/>
              </p:ext>
            </p:extLst>
          </p:nvPr>
        </p:nvGraphicFramePr>
        <p:xfrm>
          <a:off x="5506720" y="2853266"/>
          <a:ext cx="5892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13371029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122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50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7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98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4613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3DA9B6-ED21-4F43-BC59-7F0A1A2988B1}"/>
                  </a:ext>
                </a:extLst>
              </p:cNvPr>
              <p:cNvSpPr txBox="1"/>
              <p:nvPr/>
            </p:nvSpPr>
            <p:spPr>
              <a:xfrm>
                <a:off x="6643661" y="3429000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3DA9B6-ED21-4F43-BC59-7F0A1A298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661" y="3429000"/>
                <a:ext cx="235641" cy="276999"/>
              </a:xfrm>
              <a:prstGeom prst="rect">
                <a:avLst/>
              </a:prstGeom>
              <a:blipFill>
                <a:blip r:embed="rId2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06C3F5-D980-4584-8BDE-9EC3E7138EC2}"/>
                  </a:ext>
                </a:extLst>
              </p:cNvPr>
              <p:cNvSpPr txBox="1"/>
              <p:nvPr/>
            </p:nvSpPr>
            <p:spPr>
              <a:xfrm>
                <a:off x="4930143" y="3456446"/>
                <a:ext cx="2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906C3F5-D980-4584-8BDE-9EC3E713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43" y="3456446"/>
                <a:ext cx="227626" cy="276999"/>
              </a:xfrm>
              <a:prstGeom prst="rect">
                <a:avLst/>
              </a:prstGeom>
              <a:blipFill>
                <a:blip r:embed="rId3"/>
                <a:stretch>
                  <a:fillRect l="-16216" r="-16216" b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763F8A4B-2334-4C72-AF85-EB20EC5A2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041526"/>
              </p:ext>
            </p:extLst>
          </p:nvPr>
        </p:nvGraphicFramePr>
        <p:xfrm>
          <a:off x="7475295" y="788035"/>
          <a:ext cx="462625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625">
                  <a:extLst>
                    <a:ext uri="{9D8B030D-6E8A-4147-A177-3AD203B41FA5}">
                      <a16:colId xmlns:a16="http://schemas.microsoft.com/office/drawing/2014/main" val="3612005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46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157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56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48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596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69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7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286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98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327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20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7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275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689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25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20170"/>
                  </a:ext>
                </a:extLst>
              </a:tr>
            </a:tbl>
          </a:graphicData>
        </a:graphic>
      </p:graphicFrame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23DADCF-DC37-499A-B728-67C745459098}"/>
              </a:ext>
            </a:extLst>
          </p:cNvPr>
          <p:cNvCxnSpPr/>
          <p:nvPr/>
        </p:nvCxnSpPr>
        <p:spPr>
          <a:xfrm>
            <a:off x="8158480" y="3594945"/>
            <a:ext cx="924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FDB4C13-B920-4487-8D8F-EAA0A68D8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6106"/>
              </p:ext>
            </p:extLst>
          </p:nvPr>
        </p:nvGraphicFramePr>
        <p:xfrm>
          <a:off x="9568600" y="2853266"/>
          <a:ext cx="155448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">
                  <a:extLst>
                    <a:ext uri="{9D8B030D-6E8A-4147-A177-3AD203B41FA5}">
                      <a16:colId xmlns:a16="http://schemas.microsoft.com/office/drawing/2014/main" val="3482578884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1123993390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320077189"/>
                    </a:ext>
                  </a:extLst>
                </a:gridCol>
                <a:gridCol w="388620">
                  <a:extLst>
                    <a:ext uri="{9D8B030D-6E8A-4147-A177-3AD203B41FA5}">
                      <a16:colId xmlns:a16="http://schemas.microsoft.com/office/drawing/2014/main" val="15730909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75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68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667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54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990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72246C24-443E-4023-81F8-2DDA2E9A184B}"/>
              </a:ext>
            </a:extLst>
          </p:cNvPr>
          <p:cNvSpPr/>
          <p:nvPr/>
        </p:nvSpPr>
        <p:spPr>
          <a:xfrm>
            <a:off x="7409603" y="2734437"/>
            <a:ext cx="3711314" cy="1508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6B1ECD5-798D-40EA-944B-044E737B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box_score_fast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38200" y="2248270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64A991-B45B-40DF-AD09-B2323B33EF44}"/>
              </a:ext>
            </a:extLst>
          </p:cNvPr>
          <p:cNvSpPr txBox="1"/>
          <p:nvPr/>
        </p:nvSpPr>
        <p:spPr>
          <a:xfrm>
            <a:off x="3133818" y="479798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0654" y="492904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1AC229-5E21-49EA-8C9A-93213484DE5A}"/>
              </a:ext>
            </a:extLst>
          </p:cNvPr>
          <p:cNvSpPr txBox="1"/>
          <p:nvPr/>
        </p:nvSpPr>
        <p:spPr>
          <a:xfrm>
            <a:off x="411039" y="32443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21852B-3EA4-4D2E-B879-7AA44D5436E5}"/>
              </a:ext>
            </a:extLst>
          </p:cNvPr>
          <p:cNvSpPr txBox="1"/>
          <p:nvPr/>
        </p:nvSpPr>
        <p:spPr>
          <a:xfrm>
            <a:off x="3146481" y="169427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0124" y="2734322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4A8B63-B7C2-4128-8619-DD1BF8E5977E}"/>
              </a:ext>
            </a:extLst>
          </p:cNvPr>
          <p:cNvSpPr/>
          <p:nvPr/>
        </p:nvSpPr>
        <p:spPr>
          <a:xfrm>
            <a:off x="2699259" y="3533313"/>
            <a:ext cx="1171405" cy="30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CDA45-0639-42A2-9B84-9A280FBEF221}"/>
              </a:ext>
            </a:extLst>
          </p:cNvPr>
          <p:cNvSpPr/>
          <p:nvPr/>
        </p:nvSpPr>
        <p:spPr>
          <a:xfrm>
            <a:off x="4529539" y="3711975"/>
            <a:ext cx="841899" cy="530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9B70A2-638B-46E7-92C8-E9261CCDC121}"/>
              </a:ext>
            </a:extLst>
          </p:cNvPr>
          <p:cNvSpPr/>
          <p:nvPr/>
        </p:nvSpPr>
        <p:spPr>
          <a:xfrm>
            <a:off x="1660124" y="2734322"/>
            <a:ext cx="3711314" cy="150809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7986D9-9C74-44C0-94F7-027AC0A0438D}"/>
              </a:ext>
            </a:extLst>
          </p:cNvPr>
          <p:cNvSpPr/>
          <p:nvPr/>
        </p:nvSpPr>
        <p:spPr>
          <a:xfrm>
            <a:off x="6587679" y="224838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4DB0CC6-9A85-4693-9BA6-690E3C2DA0AC}"/>
              </a:ext>
            </a:extLst>
          </p:cNvPr>
          <p:cNvSpPr txBox="1"/>
          <p:nvPr/>
        </p:nvSpPr>
        <p:spPr>
          <a:xfrm>
            <a:off x="6160518" y="324444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196E4A-1AA3-4216-BD48-D1761111E84F}"/>
              </a:ext>
            </a:extLst>
          </p:cNvPr>
          <p:cNvSpPr txBox="1"/>
          <p:nvPr/>
        </p:nvSpPr>
        <p:spPr>
          <a:xfrm>
            <a:off x="8895960" y="169438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7EC3B7A-C400-45DD-8DAB-27DDC67477A1}"/>
              </a:ext>
            </a:extLst>
          </p:cNvPr>
          <p:cNvSpPr/>
          <p:nvPr/>
        </p:nvSpPr>
        <p:spPr>
          <a:xfrm>
            <a:off x="7409603" y="2734437"/>
            <a:ext cx="923278" cy="41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B3967E-AFF8-438B-BF76-D30843D657C0}"/>
              </a:ext>
            </a:extLst>
          </p:cNvPr>
          <p:cNvSpPr/>
          <p:nvPr/>
        </p:nvSpPr>
        <p:spPr>
          <a:xfrm>
            <a:off x="8448738" y="3533428"/>
            <a:ext cx="1171405" cy="301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F286EB9-4470-4769-90B3-C266192E9AC2}"/>
              </a:ext>
            </a:extLst>
          </p:cNvPr>
          <p:cNvSpPr/>
          <p:nvPr/>
        </p:nvSpPr>
        <p:spPr>
          <a:xfrm>
            <a:off x="10279018" y="3712090"/>
            <a:ext cx="841899" cy="530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52350A2-4CE5-49E4-A37F-49855CBE6DAA}"/>
              </a:ext>
            </a:extLst>
          </p:cNvPr>
          <p:cNvSpPr txBox="1"/>
          <p:nvPr/>
        </p:nvSpPr>
        <p:spPr>
          <a:xfrm>
            <a:off x="1150244" y="2361406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xmin,ymin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1D9102-9F46-45E3-B99F-B718D29E7E78}"/>
              </a:ext>
            </a:extLst>
          </p:cNvPr>
          <p:cNvSpPr txBox="1"/>
          <p:nvPr/>
        </p:nvSpPr>
        <p:spPr>
          <a:xfrm>
            <a:off x="4636345" y="421577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xmax,ymax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712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9532" y="349973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1AC229-5E21-49EA-8C9A-93213484DE5A}"/>
              </a:ext>
            </a:extLst>
          </p:cNvPr>
          <p:cNvSpPr txBox="1"/>
          <p:nvPr/>
        </p:nvSpPr>
        <p:spPr>
          <a:xfrm>
            <a:off x="914709" y="1324538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21852B-3EA4-4D2E-B879-7AA44D5436E5}"/>
              </a:ext>
            </a:extLst>
          </p:cNvPr>
          <p:cNvSpPr txBox="1"/>
          <p:nvPr/>
        </p:nvSpPr>
        <p:spPr>
          <a:xfrm>
            <a:off x="1781246" y="91061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4A8B63-B7C2-4128-8619-DD1BF8E5977E}"/>
              </a:ext>
            </a:extLst>
          </p:cNvPr>
          <p:cNvSpPr/>
          <p:nvPr/>
        </p:nvSpPr>
        <p:spPr>
          <a:xfrm>
            <a:off x="2708137" y="2104008"/>
            <a:ext cx="1171405" cy="301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CDA45-0639-42A2-9B84-9A280FBEF221}"/>
              </a:ext>
            </a:extLst>
          </p:cNvPr>
          <p:cNvSpPr/>
          <p:nvPr/>
        </p:nvSpPr>
        <p:spPr>
          <a:xfrm>
            <a:off x="4538417" y="2282670"/>
            <a:ext cx="841899" cy="530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B3DE37B-EBC1-4BB7-B867-91C81AA006D6}"/>
              </a:ext>
            </a:extLst>
          </p:cNvPr>
          <p:cNvSpPr/>
          <p:nvPr/>
        </p:nvSpPr>
        <p:spPr>
          <a:xfrm>
            <a:off x="4838330" y="1509204"/>
            <a:ext cx="133165" cy="13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01633B-DC83-4680-9868-B482A9FB99E7}"/>
              </a:ext>
            </a:extLst>
          </p:cNvPr>
          <p:cNvSpPr/>
          <p:nvPr/>
        </p:nvSpPr>
        <p:spPr>
          <a:xfrm>
            <a:off x="4447713" y="1815713"/>
            <a:ext cx="292963" cy="172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05BF04A-F60E-4213-A3CD-8A57962D3091}"/>
              </a:ext>
            </a:extLst>
          </p:cNvPr>
          <p:cNvSpPr/>
          <p:nvPr/>
        </p:nvSpPr>
        <p:spPr>
          <a:xfrm>
            <a:off x="6443709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C08EF6A-6A5C-4B37-97C3-16A5E6614184}"/>
              </a:ext>
            </a:extLst>
          </p:cNvPr>
          <p:cNvSpPr/>
          <p:nvPr/>
        </p:nvSpPr>
        <p:spPr>
          <a:xfrm>
            <a:off x="10434961" y="1509204"/>
            <a:ext cx="133165" cy="1331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D9D0DCF-8800-47BF-8508-1330E1E6B6BC}"/>
              </a:ext>
            </a:extLst>
          </p:cNvPr>
          <p:cNvSpPr/>
          <p:nvPr/>
        </p:nvSpPr>
        <p:spPr>
          <a:xfrm>
            <a:off x="10044344" y="1815713"/>
            <a:ext cx="292963" cy="172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C075944-92EC-4D58-AC09-C73886610E5E}"/>
              </a:ext>
            </a:extLst>
          </p:cNvPr>
          <p:cNvCxnSpPr>
            <a:stCxn id="24" idx="0"/>
          </p:cNvCxnSpPr>
          <p:nvPr/>
        </p:nvCxnSpPr>
        <p:spPr>
          <a:xfrm flipV="1">
            <a:off x="4904913" y="479394"/>
            <a:ext cx="581487" cy="10298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4D9604F-9D6C-498D-8561-15CC1C856C5D}"/>
              </a:ext>
            </a:extLst>
          </p:cNvPr>
          <p:cNvSpPr txBox="1"/>
          <p:nvPr/>
        </p:nvSpPr>
        <p:spPr>
          <a:xfrm>
            <a:off x="5520431" y="1303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本身太小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22B5F4E-FCAC-46FB-952B-86B77B57E40D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3879542" y="399495"/>
            <a:ext cx="714653" cy="14162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8F0B107-E262-416A-BF27-FFB9933600AB}"/>
              </a:ext>
            </a:extLst>
          </p:cNvPr>
          <p:cNvSpPr txBox="1"/>
          <p:nvPr/>
        </p:nvSpPr>
        <p:spPr>
          <a:xfrm>
            <a:off x="2835492" y="53363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Shrink</a:t>
            </a:r>
            <a:r>
              <a:rPr lang="zh-CN" altLang="en-US" dirty="0"/>
              <a:t>之后没有了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9517DE0-9A6C-415D-9F2C-8094BA656A1D}"/>
              </a:ext>
            </a:extLst>
          </p:cNvPr>
          <p:cNvSpPr/>
          <p:nvPr/>
        </p:nvSpPr>
        <p:spPr>
          <a:xfrm>
            <a:off x="847078" y="3768571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575C03E-2BA2-4320-9CAF-1C7BF7F45234}"/>
              </a:ext>
            </a:extLst>
          </p:cNvPr>
          <p:cNvSpPr/>
          <p:nvPr/>
        </p:nvSpPr>
        <p:spPr>
          <a:xfrm>
            <a:off x="1669002" y="4323425"/>
            <a:ext cx="781235" cy="268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9FA4CCC-F1B6-444C-A473-9AA0B5B23836}"/>
              </a:ext>
            </a:extLst>
          </p:cNvPr>
          <p:cNvSpPr/>
          <p:nvPr/>
        </p:nvSpPr>
        <p:spPr>
          <a:xfrm>
            <a:off x="2939988" y="5113538"/>
            <a:ext cx="841899" cy="204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DA9DC27-76E4-4D23-AB73-7F4B5B2F624B}"/>
              </a:ext>
            </a:extLst>
          </p:cNvPr>
          <p:cNvSpPr/>
          <p:nvPr/>
        </p:nvSpPr>
        <p:spPr>
          <a:xfrm>
            <a:off x="4594195" y="5317721"/>
            <a:ext cx="679141" cy="3373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07A63-38FA-4F7D-9F6D-C284B6CF7614}"/>
              </a:ext>
            </a:extLst>
          </p:cNvPr>
          <p:cNvSpPr txBox="1"/>
          <p:nvPr/>
        </p:nvSpPr>
        <p:spPr>
          <a:xfrm>
            <a:off x="2877362" y="62933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3318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93465-D58C-48B7-8911-0F2D0A40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725021-8A82-4C1A-9B39-40CCA58E6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6" y="2051700"/>
            <a:ext cx="10593548" cy="29925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9027BB-9ACA-44F5-B2BC-A3941209D41C}"/>
              </a:ext>
            </a:extLst>
          </p:cNvPr>
          <p:cNvSpPr txBox="1"/>
          <p:nvPr/>
        </p:nvSpPr>
        <p:spPr>
          <a:xfrm>
            <a:off x="6882414" y="5044282"/>
            <a:ext cx="4241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https://zhuanlan.zhihu.com/p/37269080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5B78D8B-EFFD-4798-872C-C08C59CD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976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9532" y="349973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07A63-38FA-4F7D-9F6D-C284B6CF7614}"/>
              </a:ext>
            </a:extLst>
          </p:cNvPr>
          <p:cNvSpPr txBox="1"/>
          <p:nvPr/>
        </p:nvSpPr>
        <p:spPr>
          <a:xfrm>
            <a:off x="2939988" y="62933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5CB7DE-8E80-4C50-A564-C3A8A02A7043}"/>
              </a:ext>
            </a:extLst>
          </p:cNvPr>
          <p:cNvSpPr/>
          <p:nvPr/>
        </p:nvSpPr>
        <p:spPr>
          <a:xfrm>
            <a:off x="6583532" y="818965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E68744-06F2-4AF1-8170-5A5E8D03AA93}"/>
              </a:ext>
            </a:extLst>
          </p:cNvPr>
          <p:cNvSpPr/>
          <p:nvPr/>
        </p:nvSpPr>
        <p:spPr>
          <a:xfrm>
            <a:off x="838296" y="3556161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A235B0-D9A4-4E88-BF8B-EDC3C4C4D896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C35382-CB99-40B7-B93B-F0D5FA7DBED5}"/>
              </a:ext>
            </a:extLst>
          </p:cNvPr>
          <p:cNvSpPr/>
          <p:nvPr/>
        </p:nvSpPr>
        <p:spPr>
          <a:xfrm>
            <a:off x="7264893" y="1145218"/>
            <a:ext cx="1242874" cy="71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26649A-3CA5-45F9-9D1C-CA95DB6744F7}"/>
              </a:ext>
            </a:extLst>
          </p:cNvPr>
          <p:cNvSpPr txBox="1"/>
          <p:nvPr/>
        </p:nvSpPr>
        <p:spPr>
          <a:xfrm>
            <a:off x="978006" y="75571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xmin,ymin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7BC2B9-4E65-4E45-B2BB-F5546C98242A}"/>
              </a:ext>
            </a:extLst>
          </p:cNvPr>
          <p:cNvSpPr txBox="1"/>
          <p:nvPr/>
        </p:nvSpPr>
        <p:spPr>
          <a:xfrm>
            <a:off x="2592280" y="18394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xmax,ymax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5E6797-2772-4871-AE0B-F6CFE2A413C7}"/>
              </a:ext>
            </a:extLst>
          </p:cNvPr>
          <p:cNvSpPr txBox="1"/>
          <p:nvPr/>
        </p:nvSpPr>
        <p:spPr>
          <a:xfrm>
            <a:off x="2817501" y="127904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13EE7-0BE1-492D-976D-25D2080EC54F}"/>
              </a:ext>
            </a:extLst>
          </p:cNvPr>
          <p:cNvSpPr txBox="1"/>
          <p:nvPr/>
        </p:nvSpPr>
        <p:spPr>
          <a:xfrm>
            <a:off x="1669002" y="19209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 animBg="1"/>
      <p:bldP spid="36" grpId="0"/>
      <p:bldP spid="37" grpId="0"/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9532" y="349973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07A63-38FA-4F7D-9F6D-C284B6CF7614}"/>
              </a:ext>
            </a:extLst>
          </p:cNvPr>
          <p:cNvSpPr txBox="1"/>
          <p:nvPr/>
        </p:nvSpPr>
        <p:spPr>
          <a:xfrm>
            <a:off x="2939988" y="62933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5CB7DE-8E80-4C50-A564-C3A8A02A7043}"/>
              </a:ext>
            </a:extLst>
          </p:cNvPr>
          <p:cNvSpPr/>
          <p:nvPr/>
        </p:nvSpPr>
        <p:spPr>
          <a:xfrm>
            <a:off x="6583532" y="818965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E68744-06F2-4AF1-8170-5A5E8D03AA93}"/>
              </a:ext>
            </a:extLst>
          </p:cNvPr>
          <p:cNvSpPr/>
          <p:nvPr/>
        </p:nvSpPr>
        <p:spPr>
          <a:xfrm>
            <a:off x="838296" y="3556161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A235B0-D9A4-4E88-BF8B-EDC3C4C4D896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C35382-CB99-40B7-B93B-F0D5FA7DBED5}"/>
              </a:ext>
            </a:extLst>
          </p:cNvPr>
          <p:cNvSpPr/>
          <p:nvPr/>
        </p:nvSpPr>
        <p:spPr>
          <a:xfrm>
            <a:off x="7264893" y="1145218"/>
            <a:ext cx="1242874" cy="71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26649A-3CA5-45F9-9D1C-CA95DB6744F7}"/>
              </a:ext>
            </a:extLst>
          </p:cNvPr>
          <p:cNvSpPr txBox="1"/>
          <p:nvPr/>
        </p:nvSpPr>
        <p:spPr>
          <a:xfrm>
            <a:off x="978006" y="75571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xmin,ymin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7BC2B9-4E65-4E45-B2BB-F5546C98242A}"/>
              </a:ext>
            </a:extLst>
          </p:cNvPr>
          <p:cNvSpPr txBox="1"/>
          <p:nvPr/>
        </p:nvSpPr>
        <p:spPr>
          <a:xfrm>
            <a:off x="2592280" y="18394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xmax,ymax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5E6797-2772-4871-AE0B-F6CFE2A413C7}"/>
              </a:ext>
            </a:extLst>
          </p:cNvPr>
          <p:cNvSpPr txBox="1"/>
          <p:nvPr/>
        </p:nvSpPr>
        <p:spPr>
          <a:xfrm>
            <a:off x="2817501" y="127904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13EE7-0BE1-492D-976D-25D2080EC54F}"/>
              </a:ext>
            </a:extLst>
          </p:cNvPr>
          <p:cNvSpPr txBox="1"/>
          <p:nvPr/>
        </p:nvSpPr>
        <p:spPr>
          <a:xfrm>
            <a:off x="1669002" y="19209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6A114D9-6F8E-4FA8-835A-857E6D7E7800}"/>
              </a:ext>
            </a:extLst>
          </p:cNvPr>
          <p:cNvSpPr/>
          <p:nvPr/>
        </p:nvSpPr>
        <p:spPr>
          <a:xfrm>
            <a:off x="6583532" y="401779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3FA265-D32F-4640-9768-D57806EE3F72}"/>
              </a:ext>
            </a:extLst>
          </p:cNvPr>
          <p:cNvSpPr txBox="1"/>
          <p:nvPr/>
        </p:nvSpPr>
        <p:spPr>
          <a:xfrm>
            <a:off x="6522731" y="399809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1 …    w-1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0B3567-33DC-4A56-BCCD-C4F5C4DAAEA3}"/>
              </a:ext>
            </a:extLst>
          </p:cNvPr>
          <p:cNvSpPr txBox="1"/>
          <p:nvPr/>
        </p:nvSpPr>
        <p:spPr>
          <a:xfrm>
            <a:off x="6522731" y="421438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1 …    w-1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3F4CD0-8E6C-4BFF-A9CB-248F79C15CE9}"/>
              </a:ext>
            </a:extLst>
          </p:cNvPr>
          <p:cNvSpPr txBox="1"/>
          <p:nvPr/>
        </p:nvSpPr>
        <p:spPr>
          <a:xfrm>
            <a:off x="6522731" y="444459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1 …    w-1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1F40FB-5BE1-454B-B35F-FB87E058B896}"/>
              </a:ext>
            </a:extLst>
          </p:cNvPr>
          <p:cNvSpPr/>
          <p:nvPr/>
        </p:nvSpPr>
        <p:spPr>
          <a:xfrm>
            <a:off x="8330697" y="3992045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E4206AE-166E-4E28-91EE-3E6C2942D0F4}"/>
              </a:ext>
            </a:extLst>
          </p:cNvPr>
          <p:cNvSpPr txBox="1"/>
          <p:nvPr/>
        </p:nvSpPr>
        <p:spPr>
          <a:xfrm>
            <a:off x="8269896" y="4031331"/>
            <a:ext cx="461665" cy="6870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0 1…h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7667999-787B-4A1A-A353-AA277D78306E}"/>
              </a:ext>
            </a:extLst>
          </p:cNvPr>
          <p:cNvSpPr txBox="1"/>
          <p:nvPr/>
        </p:nvSpPr>
        <p:spPr>
          <a:xfrm>
            <a:off x="8561529" y="4031331"/>
            <a:ext cx="461665" cy="6870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0 1…h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5A03B3D-A6E8-4813-AF23-605DF7287C8D}"/>
              </a:ext>
            </a:extLst>
          </p:cNvPr>
          <p:cNvSpPr txBox="1"/>
          <p:nvPr/>
        </p:nvSpPr>
        <p:spPr>
          <a:xfrm>
            <a:off x="9197454" y="4049843"/>
            <a:ext cx="461665" cy="6870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0 1…h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A72EA8-BF86-4700-8C7B-B4EE4A0E3906}"/>
              </a:ext>
            </a:extLst>
          </p:cNvPr>
          <p:cNvSpPr txBox="1"/>
          <p:nvPr/>
        </p:nvSpPr>
        <p:spPr>
          <a:xfrm>
            <a:off x="8910710" y="420870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95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1" grpId="0" animBg="1"/>
      <p:bldP spid="3" grpId="0"/>
      <p:bldP spid="23" grpId="0"/>
      <p:bldP spid="24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DB0D807-B943-485D-B1F6-054495CA5816}"/>
              </a:ext>
            </a:extLst>
          </p:cNvPr>
          <p:cNvSpPr/>
          <p:nvPr/>
        </p:nvSpPr>
        <p:spPr>
          <a:xfrm>
            <a:off x="502751" y="3810529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EE929-0CEF-461C-BCAA-40D881A4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48D59-9204-42DA-9DB7-D5AD71D71412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7B04A-6726-49F1-B286-115826FC5112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D46CA8-AAE3-4E59-B80D-B60BF5FA65A7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759A763-099F-4F5A-BCBF-18CC482EABD6}"/>
              </a:ext>
            </a:extLst>
          </p:cNvPr>
          <p:cNvCxnSpPr>
            <a:stCxn id="6" idx="2"/>
          </p:cNvCxnSpPr>
          <p:nvPr/>
        </p:nvCxnSpPr>
        <p:spPr>
          <a:xfrm flipH="1">
            <a:off x="2122714" y="1864311"/>
            <a:ext cx="7927" cy="1804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FB608F6-5A87-4721-96D7-B006BA8705FB}"/>
              </a:ext>
            </a:extLst>
          </p:cNvPr>
          <p:cNvSpPr/>
          <p:nvPr/>
        </p:nvSpPr>
        <p:spPr>
          <a:xfrm>
            <a:off x="912921" y="4166271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C41991B-A91A-4701-89D9-6D63533C59EC}"/>
              </a:ext>
            </a:extLst>
          </p:cNvPr>
          <p:cNvCxnSpPr>
            <a:cxnSpLocks/>
          </p:cNvCxnSpPr>
          <p:nvPr/>
        </p:nvCxnSpPr>
        <p:spPr>
          <a:xfrm>
            <a:off x="3341915" y="4737261"/>
            <a:ext cx="4166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5040754-F065-48E8-84A9-2ACCFF440C68}"/>
              </a:ext>
            </a:extLst>
          </p:cNvPr>
          <p:cNvCxnSpPr>
            <a:cxnSpLocks/>
          </p:cNvCxnSpPr>
          <p:nvPr/>
        </p:nvCxnSpPr>
        <p:spPr>
          <a:xfrm>
            <a:off x="2923607" y="4722603"/>
            <a:ext cx="416616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9FAE3D6-A3E4-45C1-A100-12A7368A447D}"/>
              </a:ext>
            </a:extLst>
          </p:cNvPr>
          <p:cNvSpPr txBox="1"/>
          <p:nvPr/>
        </p:nvSpPr>
        <p:spPr>
          <a:xfrm>
            <a:off x="3378541" y="4343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5D443AB-CD3E-4D1A-81A1-17D5CB673ADB}"/>
              </a:ext>
            </a:extLst>
          </p:cNvPr>
          <p:cNvSpPr txBox="1"/>
          <p:nvPr/>
        </p:nvSpPr>
        <p:spPr>
          <a:xfrm>
            <a:off x="2988137" y="434328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10B4FF-CCF6-44C1-9390-A2EDE0767F4A}"/>
              </a:ext>
            </a:extLst>
          </p:cNvPr>
          <p:cNvSpPr/>
          <p:nvPr/>
        </p:nvSpPr>
        <p:spPr>
          <a:xfrm>
            <a:off x="1282507" y="4474029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9E8A2AD-8B0E-454E-8F44-7F173A58FBCC}"/>
              </a:ext>
            </a:extLst>
          </p:cNvPr>
          <p:cNvCxnSpPr/>
          <p:nvPr/>
        </p:nvCxnSpPr>
        <p:spPr>
          <a:xfrm flipV="1">
            <a:off x="3581400" y="3810529"/>
            <a:ext cx="1992086" cy="22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0F01229-EF83-4250-98B2-D8C8052374A4}"/>
              </a:ext>
            </a:extLst>
          </p:cNvPr>
          <p:cNvSpPr txBox="1"/>
          <p:nvPr/>
        </p:nvSpPr>
        <p:spPr>
          <a:xfrm>
            <a:off x="5833371" y="362586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EAB8DF-5193-4A4B-AF93-5214F8FEEA12}"/>
              </a:ext>
            </a:extLst>
          </p:cNvPr>
          <p:cNvCxnSpPr/>
          <p:nvPr/>
        </p:nvCxnSpPr>
        <p:spPr>
          <a:xfrm>
            <a:off x="2122211" y="4737261"/>
            <a:ext cx="3211789" cy="749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6E34E72-07C8-4735-AE74-EE06C72F2B37}"/>
              </a:ext>
            </a:extLst>
          </p:cNvPr>
          <p:cNvSpPr txBox="1"/>
          <p:nvPr/>
        </p:nvSpPr>
        <p:spPr>
          <a:xfrm>
            <a:off x="5644858" y="53082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&gt;1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C28CE93-D979-4FAB-99CC-B0AFA5D3C9A8}"/>
              </a:ext>
            </a:extLst>
          </p:cNvPr>
          <p:cNvSpPr txBox="1"/>
          <p:nvPr/>
        </p:nvSpPr>
        <p:spPr>
          <a:xfrm>
            <a:off x="5789506" y="53017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18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  <p:bldP spid="18" grpId="0"/>
      <p:bldP spid="19" grpId="0"/>
      <p:bldP spid="20" grpId="0" animBg="1"/>
      <p:bldP spid="23" grpId="0"/>
      <p:bldP spid="26" grpId="0"/>
      <p:bldP spid="2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DB0D807-B943-485D-B1F6-054495CA5816}"/>
              </a:ext>
            </a:extLst>
          </p:cNvPr>
          <p:cNvSpPr/>
          <p:nvPr/>
        </p:nvSpPr>
        <p:spPr>
          <a:xfrm>
            <a:off x="502751" y="3810529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EE929-0CEF-461C-BCAA-40D881A4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48D59-9204-42DA-9DB7-D5AD71D71412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7B04A-6726-49F1-B286-115826FC5112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D46CA8-AAE3-4E59-B80D-B60BF5FA65A7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B608F6-5A87-4721-96D7-B006BA8705FB}"/>
              </a:ext>
            </a:extLst>
          </p:cNvPr>
          <p:cNvSpPr/>
          <p:nvPr/>
        </p:nvSpPr>
        <p:spPr>
          <a:xfrm>
            <a:off x="912921" y="4166271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10B4FF-CCF6-44C1-9390-A2EDE0767F4A}"/>
              </a:ext>
            </a:extLst>
          </p:cNvPr>
          <p:cNvSpPr/>
          <p:nvPr/>
        </p:nvSpPr>
        <p:spPr>
          <a:xfrm>
            <a:off x="1282507" y="4474029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699394-82ED-4FE8-990C-F9EC6039C2FC}"/>
              </a:ext>
            </a:extLst>
          </p:cNvPr>
          <p:cNvSpPr txBox="1"/>
          <p:nvPr/>
        </p:nvSpPr>
        <p:spPr>
          <a:xfrm>
            <a:off x="1467752" y="58501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Distance[0]</a:t>
            </a:r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3CE6BED-DC0C-4BDD-8A45-EAA453079CC2}"/>
              </a:ext>
            </a:extLst>
          </p:cNvPr>
          <p:cNvSpPr/>
          <p:nvPr/>
        </p:nvSpPr>
        <p:spPr>
          <a:xfrm>
            <a:off x="3888208" y="3810529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14BF27-B99C-4230-992D-15DBAC43F1C9}"/>
              </a:ext>
            </a:extLst>
          </p:cNvPr>
          <p:cNvSpPr/>
          <p:nvPr/>
        </p:nvSpPr>
        <p:spPr>
          <a:xfrm>
            <a:off x="4298378" y="4166271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75A793D-D01D-4CD3-BCE6-0D33453300E5}"/>
              </a:ext>
            </a:extLst>
          </p:cNvPr>
          <p:cNvSpPr/>
          <p:nvPr/>
        </p:nvSpPr>
        <p:spPr>
          <a:xfrm>
            <a:off x="4667964" y="4474029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BDC2F3B-9125-4E16-9DE6-7ED7C4664878}"/>
              </a:ext>
            </a:extLst>
          </p:cNvPr>
          <p:cNvSpPr txBox="1"/>
          <p:nvPr/>
        </p:nvSpPr>
        <p:spPr>
          <a:xfrm>
            <a:off x="4853209" y="58501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Distance[1]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CFB138E-3EC1-49B8-A043-FB5EE3F416C3}"/>
              </a:ext>
            </a:extLst>
          </p:cNvPr>
          <p:cNvSpPr/>
          <p:nvPr/>
        </p:nvSpPr>
        <p:spPr>
          <a:xfrm>
            <a:off x="7273665" y="3810529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1768AB-062F-4D06-BCE7-8D3F81D83852}"/>
              </a:ext>
            </a:extLst>
          </p:cNvPr>
          <p:cNvSpPr/>
          <p:nvPr/>
        </p:nvSpPr>
        <p:spPr>
          <a:xfrm>
            <a:off x="7683835" y="4166271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C8B18F-65BD-435A-9B7D-11B3FFDE7163}"/>
              </a:ext>
            </a:extLst>
          </p:cNvPr>
          <p:cNvSpPr/>
          <p:nvPr/>
        </p:nvSpPr>
        <p:spPr>
          <a:xfrm>
            <a:off x="8053421" y="4474029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1EC4E1F-EA58-4B1E-842E-991332A36C51}"/>
              </a:ext>
            </a:extLst>
          </p:cNvPr>
          <p:cNvSpPr txBox="1"/>
          <p:nvPr/>
        </p:nvSpPr>
        <p:spPr>
          <a:xfrm>
            <a:off x="8238666" y="5850113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Distance[2]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94E6689-379B-405E-8084-FF01DAC85DBE}"/>
              </a:ext>
            </a:extLst>
          </p:cNvPr>
          <p:cNvSpPr/>
          <p:nvPr/>
        </p:nvSpPr>
        <p:spPr>
          <a:xfrm>
            <a:off x="7329045" y="1305017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AB57656-4E2C-4461-93FE-2A2E9825EB3B}"/>
              </a:ext>
            </a:extLst>
          </p:cNvPr>
          <p:cNvSpPr/>
          <p:nvPr/>
        </p:nvSpPr>
        <p:spPr>
          <a:xfrm>
            <a:off x="7739215" y="1660759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0BE82CE-5103-46A5-97D8-8788BAE29DAD}"/>
              </a:ext>
            </a:extLst>
          </p:cNvPr>
          <p:cNvSpPr/>
          <p:nvPr/>
        </p:nvSpPr>
        <p:spPr>
          <a:xfrm>
            <a:off x="8108801" y="1968517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6FF8091-72E4-4154-9F0C-FB9F98828960}"/>
              </a:ext>
            </a:extLst>
          </p:cNvPr>
          <p:cNvSpPr txBox="1"/>
          <p:nvPr/>
        </p:nvSpPr>
        <p:spPr>
          <a:xfrm>
            <a:off x="8294046" y="3344601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Distance[3]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257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DB0D807-B943-485D-B1F6-054495CA5816}"/>
              </a:ext>
            </a:extLst>
          </p:cNvPr>
          <p:cNvSpPr/>
          <p:nvPr/>
        </p:nvSpPr>
        <p:spPr>
          <a:xfrm>
            <a:off x="847078" y="3908607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6EE929-0CEF-461C-BCAA-40D881A4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748D59-9204-42DA-9DB7-D5AD71D71412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7B04A-6726-49F1-B286-115826FC5112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D46CA8-AAE3-4E59-B80D-B60BF5FA65A7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FB608F6-5A87-4721-96D7-B006BA8705FB}"/>
              </a:ext>
            </a:extLst>
          </p:cNvPr>
          <p:cNvSpPr/>
          <p:nvPr/>
        </p:nvSpPr>
        <p:spPr>
          <a:xfrm>
            <a:off x="1257248" y="4264349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10B4FF-CCF6-44C1-9390-A2EDE0767F4A}"/>
              </a:ext>
            </a:extLst>
          </p:cNvPr>
          <p:cNvSpPr/>
          <p:nvPr/>
        </p:nvSpPr>
        <p:spPr>
          <a:xfrm>
            <a:off x="1626834" y="4572107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8699394-82ED-4FE8-990C-F9EC6039C2FC}"/>
              </a:ext>
            </a:extLst>
          </p:cNvPr>
          <p:cNvSpPr txBox="1"/>
          <p:nvPr/>
        </p:nvSpPr>
        <p:spPr>
          <a:xfrm>
            <a:off x="1812079" y="59481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 map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A3DBA4-143D-48B5-A277-CCB3EF1F4787}"/>
              </a:ext>
            </a:extLst>
          </p:cNvPr>
          <p:cNvSpPr txBox="1"/>
          <p:nvPr/>
        </p:nvSpPr>
        <p:spPr>
          <a:xfrm>
            <a:off x="3949611" y="43874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7B7A09-446F-4489-AA0A-84A8FDAB0FE6}"/>
              </a:ext>
            </a:extLst>
          </p:cNvPr>
          <p:cNvSpPr txBox="1"/>
          <p:nvPr/>
        </p:nvSpPr>
        <p:spPr>
          <a:xfrm>
            <a:off x="3139555" y="4626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83735E9-565B-47D6-9865-8CE83CEDCEF5}"/>
              </a:ext>
            </a:extLst>
          </p:cNvPr>
          <p:cNvSpPr txBox="1"/>
          <p:nvPr/>
        </p:nvSpPr>
        <p:spPr>
          <a:xfrm>
            <a:off x="2402625" y="4626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2FE3208-7B0A-4C9C-BE94-E00905C15A14}"/>
              </a:ext>
            </a:extLst>
          </p:cNvPr>
          <p:cNvSpPr txBox="1"/>
          <p:nvPr/>
        </p:nvSpPr>
        <p:spPr>
          <a:xfrm>
            <a:off x="3522581" y="46506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729A9D4-61DF-45D9-BD69-469330B54FE5}"/>
              </a:ext>
            </a:extLst>
          </p:cNvPr>
          <p:cNvSpPr txBox="1"/>
          <p:nvPr/>
        </p:nvSpPr>
        <p:spPr>
          <a:xfrm>
            <a:off x="1308598" y="50684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74A753-C08A-4BE8-8010-627C7E03D7A5}"/>
              </a:ext>
            </a:extLst>
          </p:cNvPr>
          <p:cNvSpPr txBox="1"/>
          <p:nvPr/>
        </p:nvSpPr>
        <p:spPr>
          <a:xfrm>
            <a:off x="1397132" y="540633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3C088B5-CC82-43EF-AFF9-4F91E2769DE0}"/>
              </a:ext>
            </a:extLst>
          </p:cNvPr>
          <p:cNvCxnSpPr>
            <a:cxnSpLocks/>
          </p:cNvCxnSpPr>
          <p:nvPr/>
        </p:nvCxnSpPr>
        <p:spPr>
          <a:xfrm>
            <a:off x="4316282" y="4961227"/>
            <a:ext cx="1649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B334D1E-E074-4013-B56E-70EE80A5A1F1}"/>
              </a:ext>
            </a:extLst>
          </p:cNvPr>
          <p:cNvSpPr/>
          <p:nvPr/>
        </p:nvSpPr>
        <p:spPr>
          <a:xfrm>
            <a:off x="6409678" y="3908607"/>
            <a:ext cx="3255780" cy="18041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2C664EA-167F-4E43-A4F7-5B2B46288F8E}"/>
              </a:ext>
            </a:extLst>
          </p:cNvPr>
          <p:cNvSpPr/>
          <p:nvPr/>
        </p:nvSpPr>
        <p:spPr>
          <a:xfrm>
            <a:off x="6819848" y="4264349"/>
            <a:ext cx="2418580" cy="1141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AE8DB2A-2D2C-432D-A2E5-75BA310AEF13}"/>
              </a:ext>
            </a:extLst>
          </p:cNvPr>
          <p:cNvSpPr/>
          <p:nvPr/>
        </p:nvSpPr>
        <p:spPr>
          <a:xfrm>
            <a:off x="7189434" y="4572107"/>
            <a:ext cx="1682323" cy="537045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7FB9AB0-3EDF-40EF-A18A-7FE906C9AA58}"/>
              </a:ext>
            </a:extLst>
          </p:cNvPr>
          <p:cNvSpPr txBox="1"/>
          <p:nvPr/>
        </p:nvSpPr>
        <p:spPr>
          <a:xfrm>
            <a:off x="7374679" y="594819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Distance map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9944639-1EBA-4F42-82CA-1A220E1E8A54}"/>
              </a:ext>
            </a:extLst>
          </p:cNvPr>
          <p:cNvSpPr txBox="1"/>
          <p:nvPr/>
        </p:nvSpPr>
        <p:spPr>
          <a:xfrm>
            <a:off x="8702155" y="4626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C8982E2-7C57-4630-B65B-DF6D9FDB9DB9}"/>
              </a:ext>
            </a:extLst>
          </p:cNvPr>
          <p:cNvSpPr txBox="1"/>
          <p:nvPr/>
        </p:nvSpPr>
        <p:spPr>
          <a:xfrm>
            <a:off x="7965225" y="46260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ACCAEB4-AE98-43C5-B9C9-272FD32329E6}"/>
              </a:ext>
            </a:extLst>
          </p:cNvPr>
          <p:cNvSpPr txBox="1"/>
          <p:nvPr/>
        </p:nvSpPr>
        <p:spPr>
          <a:xfrm>
            <a:off x="9085181" y="465067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12F8B9F-F266-4A3F-996E-EC71031AFD32}"/>
              </a:ext>
            </a:extLst>
          </p:cNvPr>
          <p:cNvSpPr txBox="1"/>
          <p:nvPr/>
        </p:nvSpPr>
        <p:spPr>
          <a:xfrm>
            <a:off x="6871198" y="50684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1CBEBB2-9677-49CA-AE2A-AFF2A1908048}"/>
              </a:ext>
            </a:extLst>
          </p:cNvPr>
          <p:cNvSpPr txBox="1"/>
          <p:nvPr/>
        </p:nvSpPr>
        <p:spPr>
          <a:xfrm>
            <a:off x="6959732" y="540633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0-1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411A9C1-6E27-432C-800F-3D074726326E}"/>
              </a:ext>
            </a:extLst>
          </p:cNvPr>
          <p:cNvSpPr txBox="1"/>
          <p:nvPr/>
        </p:nvSpPr>
        <p:spPr>
          <a:xfrm>
            <a:off x="9542299" y="46463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9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9532" y="349973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07A63-38FA-4F7D-9F6D-C284B6CF7614}"/>
              </a:ext>
            </a:extLst>
          </p:cNvPr>
          <p:cNvSpPr txBox="1"/>
          <p:nvPr/>
        </p:nvSpPr>
        <p:spPr>
          <a:xfrm>
            <a:off x="2939988" y="62933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5CB7DE-8E80-4C50-A564-C3A8A02A7043}"/>
              </a:ext>
            </a:extLst>
          </p:cNvPr>
          <p:cNvSpPr/>
          <p:nvPr/>
        </p:nvSpPr>
        <p:spPr>
          <a:xfrm>
            <a:off x="6583532" y="818965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E68744-06F2-4AF1-8170-5A5E8D03AA93}"/>
              </a:ext>
            </a:extLst>
          </p:cNvPr>
          <p:cNvSpPr/>
          <p:nvPr/>
        </p:nvSpPr>
        <p:spPr>
          <a:xfrm>
            <a:off x="838296" y="3556161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A235B0-D9A4-4E88-BF8B-EDC3C4C4D896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C35382-CB99-40B7-B93B-F0D5FA7DBED5}"/>
              </a:ext>
            </a:extLst>
          </p:cNvPr>
          <p:cNvSpPr/>
          <p:nvPr/>
        </p:nvSpPr>
        <p:spPr>
          <a:xfrm>
            <a:off x="7264893" y="1145218"/>
            <a:ext cx="1242874" cy="71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26649A-3CA5-45F9-9D1C-CA95DB6744F7}"/>
              </a:ext>
            </a:extLst>
          </p:cNvPr>
          <p:cNvSpPr txBox="1"/>
          <p:nvPr/>
        </p:nvSpPr>
        <p:spPr>
          <a:xfrm>
            <a:off x="978006" y="75571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xmin,ymin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7BC2B9-4E65-4E45-B2BB-F5546C98242A}"/>
              </a:ext>
            </a:extLst>
          </p:cNvPr>
          <p:cNvSpPr txBox="1"/>
          <p:nvPr/>
        </p:nvSpPr>
        <p:spPr>
          <a:xfrm>
            <a:off x="2592280" y="18394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xmax,ymax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5E6797-2772-4871-AE0B-F6CFE2A413C7}"/>
              </a:ext>
            </a:extLst>
          </p:cNvPr>
          <p:cNvSpPr txBox="1"/>
          <p:nvPr/>
        </p:nvSpPr>
        <p:spPr>
          <a:xfrm>
            <a:off x="2817501" y="127904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13EE7-0BE1-492D-976D-25D2080EC54F}"/>
              </a:ext>
            </a:extLst>
          </p:cNvPr>
          <p:cNvSpPr txBox="1"/>
          <p:nvPr/>
        </p:nvSpPr>
        <p:spPr>
          <a:xfrm>
            <a:off x="1669002" y="19209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0F8219-E717-4C6E-AFA6-504C92B3DE9A}"/>
              </a:ext>
            </a:extLst>
          </p:cNvPr>
          <p:cNvSpPr/>
          <p:nvPr/>
        </p:nvSpPr>
        <p:spPr>
          <a:xfrm>
            <a:off x="1669002" y="4028868"/>
            <a:ext cx="923278" cy="41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FF50A-92C3-498E-ACE8-99C6DDE8252B}"/>
              </a:ext>
            </a:extLst>
          </p:cNvPr>
          <p:cNvSpPr/>
          <p:nvPr/>
        </p:nvSpPr>
        <p:spPr>
          <a:xfrm>
            <a:off x="1509204" y="3869069"/>
            <a:ext cx="1242874" cy="719093"/>
          </a:xfrm>
          <a:prstGeom prst="rect">
            <a:avLst/>
          </a:prstGeom>
          <a:gradFill flip="none" rotWithShape="1">
            <a:gsLst>
              <a:gs pos="23000">
                <a:schemeClr val="bg1">
                  <a:shade val="30000"/>
                  <a:satMod val="115000"/>
                </a:schemeClr>
              </a:gs>
              <a:gs pos="81000">
                <a:schemeClr val="bg1">
                  <a:shade val="67500"/>
                  <a:satMod val="115000"/>
                </a:schemeClr>
              </a:gs>
              <a:gs pos="59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E4F6E6-8298-49BD-8D40-3A5E02A21DBF}"/>
              </a:ext>
            </a:extLst>
          </p:cNvPr>
          <p:cNvSpPr/>
          <p:nvPr/>
        </p:nvSpPr>
        <p:spPr>
          <a:xfrm>
            <a:off x="1785257" y="4103914"/>
            <a:ext cx="696686" cy="2721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309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602EDC-6EE8-44D1-8E3A-A95BA04C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B0CA95F-F683-4F01-B676-B3F9172407EC}"/>
              </a:ext>
            </a:extLst>
          </p:cNvPr>
          <p:cNvSpPr/>
          <p:nvPr/>
        </p:nvSpPr>
        <p:spPr>
          <a:xfrm>
            <a:off x="847078" y="818965"/>
            <a:ext cx="4986291" cy="2361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A92F2F6-CF7C-44BF-9A2B-270C7CFDED87}"/>
              </a:ext>
            </a:extLst>
          </p:cNvPr>
          <p:cNvSpPr txBox="1"/>
          <p:nvPr/>
        </p:nvSpPr>
        <p:spPr>
          <a:xfrm>
            <a:off x="8869532" y="3499737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F965B8F-E463-488F-BD30-CD641D52C6A6}"/>
              </a:ext>
            </a:extLst>
          </p:cNvPr>
          <p:cNvSpPr/>
          <p:nvPr/>
        </p:nvSpPr>
        <p:spPr>
          <a:xfrm>
            <a:off x="1669002" y="1305017"/>
            <a:ext cx="923278" cy="417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07A63-38FA-4F7D-9F6D-C284B6CF7614}"/>
              </a:ext>
            </a:extLst>
          </p:cNvPr>
          <p:cNvSpPr txBox="1"/>
          <p:nvPr/>
        </p:nvSpPr>
        <p:spPr>
          <a:xfrm>
            <a:off x="2939988" y="629335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35CB7DE-8E80-4C50-A564-C3A8A02A7043}"/>
              </a:ext>
            </a:extLst>
          </p:cNvPr>
          <p:cNvSpPr/>
          <p:nvPr/>
        </p:nvSpPr>
        <p:spPr>
          <a:xfrm>
            <a:off x="6583532" y="818965"/>
            <a:ext cx="4986291" cy="23614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E68744-06F2-4AF1-8170-5A5E8D03AA93}"/>
              </a:ext>
            </a:extLst>
          </p:cNvPr>
          <p:cNvSpPr/>
          <p:nvPr/>
        </p:nvSpPr>
        <p:spPr>
          <a:xfrm>
            <a:off x="838296" y="3556161"/>
            <a:ext cx="4986291" cy="23614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6A235B0-D9A4-4E88-BF8B-EDC3C4C4D896}"/>
              </a:ext>
            </a:extLst>
          </p:cNvPr>
          <p:cNvSpPr/>
          <p:nvPr/>
        </p:nvSpPr>
        <p:spPr>
          <a:xfrm>
            <a:off x="1509204" y="1145218"/>
            <a:ext cx="1242874" cy="71909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6C35382-CB99-40B7-B93B-F0D5FA7DBED5}"/>
              </a:ext>
            </a:extLst>
          </p:cNvPr>
          <p:cNvSpPr/>
          <p:nvPr/>
        </p:nvSpPr>
        <p:spPr>
          <a:xfrm>
            <a:off x="7264893" y="1145218"/>
            <a:ext cx="1242874" cy="719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26649A-3CA5-45F9-9D1C-CA95DB6744F7}"/>
              </a:ext>
            </a:extLst>
          </p:cNvPr>
          <p:cNvSpPr txBox="1"/>
          <p:nvPr/>
        </p:nvSpPr>
        <p:spPr>
          <a:xfrm>
            <a:off x="978006" y="75571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xmin,ymin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7BC2B9-4E65-4E45-B2BB-F5546C98242A}"/>
              </a:ext>
            </a:extLst>
          </p:cNvPr>
          <p:cNvSpPr txBox="1"/>
          <p:nvPr/>
        </p:nvSpPr>
        <p:spPr>
          <a:xfrm>
            <a:off x="2592280" y="1839444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xmax,ymax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5E6797-2772-4871-AE0B-F6CFE2A413C7}"/>
              </a:ext>
            </a:extLst>
          </p:cNvPr>
          <p:cNvSpPr txBox="1"/>
          <p:nvPr/>
        </p:nvSpPr>
        <p:spPr>
          <a:xfrm>
            <a:off x="2817501" y="127904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height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213EE7-0BE1-492D-976D-25D2080EC54F}"/>
              </a:ext>
            </a:extLst>
          </p:cNvPr>
          <p:cNvSpPr txBox="1"/>
          <p:nvPr/>
        </p:nvSpPr>
        <p:spPr>
          <a:xfrm>
            <a:off x="1669002" y="192090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C0F8219-E717-4C6E-AFA6-504C92B3DE9A}"/>
              </a:ext>
            </a:extLst>
          </p:cNvPr>
          <p:cNvSpPr/>
          <p:nvPr/>
        </p:nvSpPr>
        <p:spPr>
          <a:xfrm>
            <a:off x="1669002" y="4028868"/>
            <a:ext cx="923278" cy="4172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27FF50A-92C3-498E-ACE8-99C6DDE8252B}"/>
              </a:ext>
            </a:extLst>
          </p:cNvPr>
          <p:cNvSpPr/>
          <p:nvPr/>
        </p:nvSpPr>
        <p:spPr>
          <a:xfrm>
            <a:off x="1509204" y="3869069"/>
            <a:ext cx="1242874" cy="719093"/>
          </a:xfrm>
          <a:prstGeom prst="rect">
            <a:avLst/>
          </a:prstGeom>
          <a:gradFill flip="none" rotWithShape="1">
            <a:gsLst>
              <a:gs pos="23000">
                <a:schemeClr val="bg1">
                  <a:shade val="30000"/>
                  <a:satMod val="115000"/>
                </a:schemeClr>
              </a:gs>
              <a:gs pos="81000">
                <a:schemeClr val="bg1">
                  <a:shade val="67500"/>
                  <a:satMod val="115000"/>
                </a:schemeClr>
              </a:gs>
              <a:gs pos="59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3E4F6E6-8298-49BD-8D40-3A5E02A21DBF}"/>
              </a:ext>
            </a:extLst>
          </p:cNvPr>
          <p:cNvSpPr/>
          <p:nvPr/>
        </p:nvSpPr>
        <p:spPr>
          <a:xfrm>
            <a:off x="1785257" y="4103914"/>
            <a:ext cx="696686" cy="272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51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86CB1-7A7F-44A1-A934-0208DEB2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591EFF2-DA6E-4878-BCB9-351904A7C458}"/>
              </a:ext>
            </a:extLst>
          </p:cNvPr>
          <p:cNvSpPr/>
          <p:nvPr/>
        </p:nvSpPr>
        <p:spPr>
          <a:xfrm>
            <a:off x="2336800" y="1431636"/>
            <a:ext cx="6927273" cy="32327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空心弧 5">
            <a:extLst>
              <a:ext uri="{FF2B5EF4-FFF2-40B4-BE49-F238E27FC236}">
                <a16:creationId xmlns:a16="http://schemas.microsoft.com/office/drawing/2014/main" id="{7236C6AA-7A1B-46C8-8BF8-4EFD3E450C8E}"/>
              </a:ext>
            </a:extLst>
          </p:cNvPr>
          <p:cNvSpPr/>
          <p:nvPr/>
        </p:nvSpPr>
        <p:spPr>
          <a:xfrm rot="16361850">
            <a:off x="4762606" y="2618482"/>
            <a:ext cx="960582" cy="859035"/>
          </a:xfrm>
          <a:prstGeom prst="blockArc">
            <a:avLst>
              <a:gd name="adj1" fmla="val 13661676"/>
              <a:gd name="adj2" fmla="val 7233118"/>
              <a:gd name="adj3" fmla="val 126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02CFA5-87DD-40A3-86C7-E340144AA85E}"/>
              </a:ext>
            </a:extLst>
          </p:cNvPr>
          <p:cNvSpPr/>
          <p:nvPr/>
        </p:nvSpPr>
        <p:spPr>
          <a:xfrm>
            <a:off x="4791251" y="2548026"/>
            <a:ext cx="903292" cy="786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7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AE2930-8658-4BB3-9BC2-816F7688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DF5B88-94DF-47E1-9425-CA3774A221B1}"/>
              </a:ext>
            </a:extLst>
          </p:cNvPr>
          <p:cNvSpPr/>
          <p:nvPr/>
        </p:nvSpPr>
        <p:spPr>
          <a:xfrm>
            <a:off x="1413163" y="951345"/>
            <a:ext cx="3278909" cy="17918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AE831A-3F64-49B8-94A9-21A276B145F6}"/>
              </a:ext>
            </a:extLst>
          </p:cNvPr>
          <p:cNvSpPr txBox="1"/>
          <p:nvPr/>
        </p:nvSpPr>
        <p:spPr>
          <a:xfrm>
            <a:off x="2610027" y="2948831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iouMat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2A0E60-5579-4CFF-A83E-E3FCC10C17AB}"/>
              </a:ext>
            </a:extLst>
          </p:cNvPr>
          <p:cNvSpPr txBox="1"/>
          <p:nvPr/>
        </p:nvSpPr>
        <p:spPr>
          <a:xfrm>
            <a:off x="360218" y="1616424"/>
            <a:ext cx="94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Num </a:t>
            </a:r>
            <a:r>
              <a:rPr lang="en-US" altLang="zh-CN" dirty="0" err="1"/>
              <a:t>gt</a:t>
            </a:r>
            <a:endParaRPr lang="en-US" altLang="zh-CN" dirty="0"/>
          </a:p>
          <a:p>
            <a:pPr algn="ctr"/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1FD792-2FDF-45F6-8DEC-0C655C22AE87}"/>
              </a:ext>
            </a:extLst>
          </p:cNvPr>
          <p:cNvSpPr txBox="1"/>
          <p:nvPr/>
        </p:nvSpPr>
        <p:spPr>
          <a:xfrm>
            <a:off x="2452932" y="305014"/>
            <a:ext cx="119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Num </a:t>
            </a:r>
            <a:r>
              <a:rPr lang="en-US" altLang="zh-CN" dirty="0" err="1"/>
              <a:t>pred</a:t>
            </a:r>
            <a:endParaRPr lang="en-US" altLang="zh-CN" dirty="0"/>
          </a:p>
          <a:p>
            <a:pPr algn="ctr"/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568E1E-C04D-4E6F-ADD1-EA55B5FBE28B}"/>
              </a:ext>
            </a:extLst>
          </p:cNvPr>
          <p:cNvSpPr/>
          <p:nvPr/>
        </p:nvSpPr>
        <p:spPr>
          <a:xfrm>
            <a:off x="6971145" y="951345"/>
            <a:ext cx="3278909" cy="3651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398EE8-BB65-4389-A1D0-365FBDA53F06}"/>
              </a:ext>
            </a:extLst>
          </p:cNvPr>
          <p:cNvSpPr txBox="1"/>
          <p:nvPr/>
        </p:nvSpPr>
        <p:spPr>
          <a:xfrm>
            <a:off x="7933170" y="147794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detRectMat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541E583-1077-4AEC-AB3D-A47D4EBF16A3}"/>
              </a:ext>
            </a:extLst>
          </p:cNvPr>
          <p:cNvSpPr/>
          <p:nvPr/>
        </p:nvSpPr>
        <p:spPr>
          <a:xfrm rot="16200000">
            <a:off x="8428036" y="1694683"/>
            <a:ext cx="365126" cy="179185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E47C127-BE3A-495E-A02C-529DBD454003}"/>
              </a:ext>
            </a:extLst>
          </p:cNvPr>
          <p:cNvSpPr txBox="1"/>
          <p:nvPr/>
        </p:nvSpPr>
        <p:spPr>
          <a:xfrm>
            <a:off x="8005305" y="281402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gtRectMat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537D17-6E6C-464D-9095-954CD99B97FE}"/>
              </a:ext>
            </a:extLst>
          </p:cNvPr>
          <p:cNvSpPr txBox="1"/>
          <p:nvPr/>
        </p:nvSpPr>
        <p:spPr>
          <a:xfrm>
            <a:off x="8421285" y="65310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E12E15-7F76-43E3-811E-FCC8A3770D68}"/>
              </a:ext>
            </a:extLst>
          </p:cNvPr>
          <p:cNvSpPr txBox="1"/>
          <p:nvPr/>
        </p:nvSpPr>
        <p:spPr>
          <a:xfrm>
            <a:off x="8421285" y="20780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552EE24-A34A-4572-AF16-4CB73093014E}"/>
              </a:ext>
            </a:extLst>
          </p:cNvPr>
          <p:cNvSpPr/>
          <p:nvPr/>
        </p:nvSpPr>
        <p:spPr>
          <a:xfrm>
            <a:off x="831661" y="5403273"/>
            <a:ext cx="2820638" cy="757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6D814C7-E822-4984-B6A1-86A4527B00F7}"/>
              </a:ext>
            </a:extLst>
          </p:cNvPr>
          <p:cNvSpPr/>
          <p:nvPr/>
        </p:nvSpPr>
        <p:spPr>
          <a:xfrm>
            <a:off x="2709412" y="4184073"/>
            <a:ext cx="942887" cy="19765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FE3A9A3-0767-446B-87E0-C73723E9C21A}"/>
              </a:ext>
            </a:extLst>
          </p:cNvPr>
          <p:cNvSpPr/>
          <p:nvPr/>
        </p:nvSpPr>
        <p:spPr>
          <a:xfrm>
            <a:off x="2675624" y="5324763"/>
            <a:ext cx="107679" cy="1570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ACE3BE1-836A-4A32-8B09-E14CF37449B6}"/>
              </a:ext>
            </a:extLst>
          </p:cNvPr>
          <p:cNvSpPr/>
          <p:nvPr/>
        </p:nvSpPr>
        <p:spPr>
          <a:xfrm>
            <a:off x="3578408" y="5352472"/>
            <a:ext cx="107679" cy="1570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392A3F-D909-466F-A06E-4735A2CCC5A9}"/>
              </a:ext>
            </a:extLst>
          </p:cNvPr>
          <p:cNvSpPr/>
          <p:nvPr/>
        </p:nvSpPr>
        <p:spPr>
          <a:xfrm>
            <a:off x="2655572" y="6054437"/>
            <a:ext cx="107679" cy="1570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A3BDEF8-2971-4F6C-B47A-03BECCCD9A77}"/>
              </a:ext>
            </a:extLst>
          </p:cNvPr>
          <p:cNvSpPr/>
          <p:nvPr/>
        </p:nvSpPr>
        <p:spPr>
          <a:xfrm>
            <a:off x="3578407" y="6056746"/>
            <a:ext cx="107679" cy="1570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7C0792C-1788-4EFE-9288-671FDB01B4B6}"/>
              </a:ext>
            </a:extLst>
          </p:cNvPr>
          <p:cNvSpPr txBox="1"/>
          <p:nvPr/>
        </p:nvSpPr>
        <p:spPr>
          <a:xfrm>
            <a:off x="10781207" y="172713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(vis)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614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5100E9-398B-47C9-9B83-18F80D16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9BAE94-127F-48F4-975F-E14959222ED5}"/>
              </a:ext>
            </a:extLst>
          </p:cNvPr>
          <p:cNvSpPr/>
          <p:nvPr/>
        </p:nvSpPr>
        <p:spPr>
          <a:xfrm>
            <a:off x="692726" y="1450108"/>
            <a:ext cx="3722255" cy="19696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2D3D0B-11E8-4BF3-A158-8AAF72B1CFCE}"/>
              </a:ext>
            </a:extLst>
          </p:cNvPr>
          <p:cNvSpPr/>
          <p:nvPr/>
        </p:nvSpPr>
        <p:spPr>
          <a:xfrm>
            <a:off x="1264319" y="2141273"/>
            <a:ext cx="1016000" cy="212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D62A60-862D-45C4-BCB7-FF1826F81716}"/>
              </a:ext>
            </a:extLst>
          </p:cNvPr>
          <p:cNvSpPr txBox="1"/>
          <p:nvPr/>
        </p:nvSpPr>
        <p:spPr>
          <a:xfrm>
            <a:off x="2281382" y="3509879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198CE6-C808-4D7B-8D5F-C25B55DEF6A6}"/>
              </a:ext>
            </a:extLst>
          </p:cNvPr>
          <p:cNvSpPr/>
          <p:nvPr/>
        </p:nvSpPr>
        <p:spPr>
          <a:xfrm>
            <a:off x="5444835" y="1450108"/>
            <a:ext cx="3722255" cy="196965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974910-7BE0-42DE-83AC-9139E4D71CDF}"/>
              </a:ext>
            </a:extLst>
          </p:cNvPr>
          <p:cNvSpPr txBox="1"/>
          <p:nvPr/>
        </p:nvSpPr>
        <p:spPr>
          <a:xfrm>
            <a:off x="7033491" y="350987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endParaRPr lang="en-US" altLang="zh-CN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79696035-D114-4291-BD98-0EF4D22C6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71964"/>
              </p:ext>
            </p:extLst>
          </p:nvPr>
        </p:nvGraphicFramePr>
        <p:xfrm>
          <a:off x="923637" y="5614670"/>
          <a:ext cx="18657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73">
                  <a:extLst>
                    <a:ext uri="{9D8B030D-6E8A-4147-A177-3AD203B41FA5}">
                      <a16:colId xmlns:a16="http://schemas.microsoft.com/office/drawing/2014/main" val="2301916447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61530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253004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BE6506C-669A-49B0-8485-4F1656A210FD}"/>
              </a:ext>
            </a:extLst>
          </p:cNvPr>
          <p:cNvSpPr txBox="1"/>
          <p:nvPr/>
        </p:nvSpPr>
        <p:spPr>
          <a:xfrm>
            <a:off x="1196064" y="515522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986C45-55E5-4BE9-A04C-D6D223B700D6}"/>
              </a:ext>
            </a:extLst>
          </p:cNvPr>
          <p:cNvSpPr txBox="1"/>
          <p:nvPr/>
        </p:nvSpPr>
        <p:spPr>
          <a:xfrm>
            <a:off x="2255345" y="515522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1A0BC9-268A-44A3-9577-46C3BACBF458}"/>
              </a:ext>
            </a:extLst>
          </p:cNvPr>
          <p:cNvSpPr txBox="1"/>
          <p:nvPr/>
        </p:nvSpPr>
        <p:spPr>
          <a:xfrm>
            <a:off x="470962" y="561136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419062E-6A18-4A56-8805-A93E50B34478}"/>
              </a:ext>
            </a:extLst>
          </p:cNvPr>
          <p:cNvSpPr txBox="1"/>
          <p:nvPr/>
        </p:nvSpPr>
        <p:spPr>
          <a:xfrm>
            <a:off x="446917" y="598701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5B50B4-8D39-48CD-9F0B-F441804FA52D}"/>
              </a:ext>
            </a:extLst>
          </p:cNvPr>
          <p:cNvSpPr txBox="1"/>
          <p:nvPr/>
        </p:nvSpPr>
        <p:spPr>
          <a:xfrm>
            <a:off x="83128" y="5786593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7DBF85-0A19-4047-91C3-DFE847AF3511}"/>
              </a:ext>
            </a:extLst>
          </p:cNvPr>
          <p:cNvSpPr txBox="1"/>
          <p:nvPr/>
        </p:nvSpPr>
        <p:spPr>
          <a:xfrm>
            <a:off x="1554183" y="478589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2AA031C-C5DA-4B00-9D97-9E8DEA4FAD0A}"/>
              </a:ext>
            </a:extLst>
          </p:cNvPr>
          <p:cNvSpPr/>
          <p:nvPr/>
        </p:nvSpPr>
        <p:spPr>
          <a:xfrm>
            <a:off x="692726" y="1450108"/>
            <a:ext cx="3722255" cy="324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5F4803F-3D9F-4A35-8287-12FB73D14F19}"/>
              </a:ext>
            </a:extLst>
          </p:cNvPr>
          <p:cNvSpPr/>
          <p:nvPr/>
        </p:nvSpPr>
        <p:spPr>
          <a:xfrm>
            <a:off x="5444834" y="1430597"/>
            <a:ext cx="3722255" cy="324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332912-AB2C-4509-82FF-35A3C407A45B}"/>
              </a:ext>
            </a:extLst>
          </p:cNvPr>
          <p:cNvSpPr/>
          <p:nvPr/>
        </p:nvSpPr>
        <p:spPr>
          <a:xfrm>
            <a:off x="6017491" y="2141273"/>
            <a:ext cx="1016000" cy="212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21E581-A164-47CA-9292-3A02DE6E31FA}"/>
              </a:ext>
            </a:extLst>
          </p:cNvPr>
          <p:cNvSpPr/>
          <p:nvPr/>
        </p:nvSpPr>
        <p:spPr>
          <a:xfrm>
            <a:off x="692726" y="2110623"/>
            <a:ext cx="3722255" cy="324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E55894-01AA-42A2-9679-5E6AAE96E2C1}"/>
              </a:ext>
            </a:extLst>
          </p:cNvPr>
          <p:cNvSpPr/>
          <p:nvPr/>
        </p:nvSpPr>
        <p:spPr>
          <a:xfrm>
            <a:off x="5444834" y="2110623"/>
            <a:ext cx="3722255" cy="324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B1083C7-812D-4B04-929A-81F1CD09FEFF}"/>
              </a:ext>
            </a:extLst>
          </p:cNvPr>
          <p:cNvSpPr txBox="1"/>
          <p:nvPr/>
        </p:nvSpPr>
        <p:spPr>
          <a:xfrm>
            <a:off x="6445908" y="446388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0 1 1 0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721579D-D34C-4202-A181-11FD07109FB2}"/>
              </a:ext>
            </a:extLst>
          </p:cNvPr>
          <p:cNvSpPr txBox="1"/>
          <p:nvPr/>
        </p:nvSpPr>
        <p:spPr>
          <a:xfrm>
            <a:off x="6445908" y="497055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0 1 1 0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E3511C5-968D-4CE9-9FB6-82B8421A3940}"/>
              </a:ext>
            </a:extLst>
          </p:cNvPr>
          <p:cNvSpPr txBox="1"/>
          <p:nvPr/>
        </p:nvSpPr>
        <p:spPr>
          <a:xfrm>
            <a:off x="5573074" y="446388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gt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73DDBD0-6771-4091-94C5-F7173EB575B8}"/>
              </a:ext>
            </a:extLst>
          </p:cNvPr>
          <p:cNvSpPr txBox="1"/>
          <p:nvPr/>
        </p:nvSpPr>
        <p:spPr>
          <a:xfrm>
            <a:off x="5444834" y="494417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pred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6C3A74-7138-4365-A020-C978DA88069E}"/>
              </a:ext>
            </a:extLst>
          </p:cNvPr>
          <p:cNvSpPr txBox="1"/>
          <p:nvPr/>
        </p:nvSpPr>
        <p:spPr>
          <a:xfrm>
            <a:off x="6445907" y="446388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0 2 2 0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0A9B85F-3AA7-4F8F-A520-0A2931567DA5}"/>
              </a:ext>
            </a:extLst>
          </p:cNvPr>
          <p:cNvSpPr txBox="1"/>
          <p:nvPr/>
        </p:nvSpPr>
        <p:spPr>
          <a:xfrm>
            <a:off x="8307558" y="46914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0 3 3 0</a:t>
            </a:r>
            <a:endParaRPr lang="zh-CN" altLang="en-US" dirty="0"/>
          </a:p>
        </p:txBody>
      </p:sp>
      <p:graphicFrame>
        <p:nvGraphicFramePr>
          <p:cNvPr id="29" name="表格 29">
            <a:extLst>
              <a:ext uri="{FF2B5EF4-FFF2-40B4-BE49-F238E27FC236}">
                <a16:creationId xmlns:a16="http://schemas.microsoft.com/office/drawing/2014/main" id="{EF67BB81-6802-4BAE-81FF-8D93951A5B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55784"/>
              </p:ext>
            </p:extLst>
          </p:nvPr>
        </p:nvGraphicFramePr>
        <p:xfrm>
          <a:off x="5555881" y="5919947"/>
          <a:ext cx="29552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805">
                  <a:extLst>
                    <a:ext uri="{9D8B030D-6E8A-4147-A177-3AD203B41FA5}">
                      <a16:colId xmlns:a16="http://schemas.microsoft.com/office/drawing/2014/main" val="274452714"/>
                    </a:ext>
                  </a:extLst>
                </a:gridCol>
                <a:gridCol w="738805">
                  <a:extLst>
                    <a:ext uri="{9D8B030D-6E8A-4147-A177-3AD203B41FA5}">
                      <a16:colId xmlns:a16="http://schemas.microsoft.com/office/drawing/2014/main" val="1305862424"/>
                    </a:ext>
                  </a:extLst>
                </a:gridCol>
                <a:gridCol w="738805">
                  <a:extLst>
                    <a:ext uri="{9D8B030D-6E8A-4147-A177-3AD203B41FA5}">
                      <a16:colId xmlns:a16="http://schemas.microsoft.com/office/drawing/2014/main" val="1586599035"/>
                    </a:ext>
                  </a:extLst>
                </a:gridCol>
                <a:gridCol w="738805">
                  <a:extLst>
                    <a:ext uri="{9D8B030D-6E8A-4147-A177-3AD203B41FA5}">
                      <a16:colId xmlns:a16="http://schemas.microsoft.com/office/drawing/2014/main" val="1776450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618178"/>
                  </a:ext>
                </a:extLst>
              </a:tr>
            </a:tbl>
          </a:graphicData>
        </a:graphic>
      </p:graphicFrame>
      <p:sp>
        <p:nvSpPr>
          <p:cNvPr id="30" name="文本框 29">
            <a:extLst>
              <a:ext uri="{FF2B5EF4-FFF2-40B4-BE49-F238E27FC236}">
                <a16:creationId xmlns:a16="http://schemas.microsoft.com/office/drawing/2014/main" id="{0DD52041-1710-487A-81F8-F9646184BEC5}"/>
              </a:ext>
            </a:extLst>
          </p:cNvPr>
          <p:cNvSpPr txBox="1"/>
          <p:nvPr/>
        </p:nvSpPr>
        <p:spPr>
          <a:xfrm>
            <a:off x="5786274" y="55659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BD1DA7E-0373-4A41-B53E-0FD7475939C2}"/>
              </a:ext>
            </a:extLst>
          </p:cNvPr>
          <p:cNvSpPr txBox="1"/>
          <p:nvPr/>
        </p:nvSpPr>
        <p:spPr>
          <a:xfrm>
            <a:off x="6517839" y="556595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2E8261F-A64D-4259-A9C6-3ABC6C489E9D}"/>
              </a:ext>
            </a:extLst>
          </p:cNvPr>
          <p:cNvSpPr txBox="1"/>
          <p:nvPr/>
        </p:nvSpPr>
        <p:spPr>
          <a:xfrm>
            <a:off x="7249404" y="55640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F5AA8FF-4212-41B7-9153-BE4407018D93}"/>
              </a:ext>
            </a:extLst>
          </p:cNvPr>
          <p:cNvSpPr txBox="1"/>
          <p:nvPr/>
        </p:nvSpPr>
        <p:spPr>
          <a:xfrm>
            <a:off x="8013577" y="55665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7390183-AEFB-4CBF-865F-1274D7191646}"/>
              </a:ext>
            </a:extLst>
          </p:cNvPr>
          <p:cNvCxnSpPr/>
          <p:nvPr/>
        </p:nvCxnSpPr>
        <p:spPr>
          <a:xfrm>
            <a:off x="8737323" y="6105367"/>
            <a:ext cx="678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表格 11">
            <a:extLst>
              <a:ext uri="{FF2B5EF4-FFF2-40B4-BE49-F238E27FC236}">
                <a16:creationId xmlns:a16="http://schemas.microsoft.com/office/drawing/2014/main" id="{3983C7E2-6E3B-4C74-9A5D-40B6735C6C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539497"/>
              </p:ext>
            </p:extLst>
          </p:nvPr>
        </p:nvGraphicFramePr>
        <p:xfrm>
          <a:off x="9635381" y="5734527"/>
          <a:ext cx="186574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873">
                  <a:extLst>
                    <a:ext uri="{9D8B030D-6E8A-4147-A177-3AD203B41FA5}">
                      <a16:colId xmlns:a16="http://schemas.microsoft.com/office/drawing/2014/main" val="2301916447"/>
                    </a:ext>
                  </a:extLst>
                </a:gridCol>
                <a:gridCol w="932873">
                  <a:extLst>
                    <a:ext uri="{9D8B030D-6E8A-4147-A177-3AD203B41FA5}">
                      <a16:colId xmlns:a16="http://schemas.microsoft.com/office/drawing/2014/main" val="6153063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81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25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7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9879F-6FC5-4D2F-A5F0-358C16A7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1B5EEB-CA32-4B22-B3D0-295EC0D7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23" y="2028370"/>
            <a:ext cx="10808153" cy="32538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73E895-43C5-479E-AFF2-3E07E25F774C}"/>
              </a:ext>
            </a:extLst>
          </p:cNvPr>
          <p:cNvSpPr txBox="1"/>
          <p:nvPr/>
        </p:nvSpPr>
        <p:spPr>
          <a:xfrm>
            <a:off x="7388442" y="5363878"/>
            <a:ext cx="4276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https://zhuanlan.zhihu.com/p/37269080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47C1EE-3A2B-414D-92EE-EA2B2052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0170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A578E-897F-4B2C-BA5B-415E12C8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BB419-22EF-45F3-B850-FB8F0CEF3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3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C76D5-2CFF-4907-B397-54C37F3E9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Segmentation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37AE0-F365-4410-86D7-B09661B4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448784-ABB1-4D0A-ABC7-874CE5D2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926" y="1690688"/>
            <a:ext cx="9006148" cy="33988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6DC52D-D401-404E-A646-3862F4FAFAC1}"/>
              </a:ext>
            </a:extLst>
          </p:cNvPr>
          <p:cNvSpPr txBox="1"/>
          <p:nvPr/>
        </p:nvSpPr>
        <p:spPr>
          <a:xfrm>
            <a:off x="6322257" y="4982646"/>
            <a:ext cx="4276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https://zhuanlan.zhihu.com/p/37269080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F83FD9-5C61-43C9-AD20-7D35D43C9593}"/>
              </a:ext>
            </a:extLst>
          </p:cNvPr>
          <p:cNvSpPr txBox="1"/>
          <p:nvPr/>
        </p:nvSpPr>
        <p:spPr>
          <a:xfrm>
            <a:off x="3274997" y="5833130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Fully Convolutional Network (FCN)</a:t>
            </a:r>
            <a:endParaRPr lang="zh-CN" altLang="en-US" sz="28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B94A1F2-7A3E-4A1C-837D-FD0E16A488E4}"/>
              </a:ext>
            </a:extLst>
          </p:cNvPr>
          <p:cNvCxnSpPr/>
          <p:nvPr/>
        </p:nvCxnSpPr>
        <p:spPr>
          <a:xfrm>
            <a:off x="5459767" y="4385569"/>
            <a:ext cx="0" cy="14115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59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4792-9BF0-4FF4-B13F-B03CE443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Traditional segmentation-based method</a:t>
            </a:r>
            <a:r>
              <a:rPr lang="zh-CN" altLang="en-US" dirty="0"/>
              <a:t> </a:t>
            </a:r>
            <a:r>
              <a:rPr lang="en-US" altLang="zh-CN" dirty="0"/>
              <a:t>(blue)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95FF6-BABF-4332-9FCD-A5A7D504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52AF3-F81D-4934-B9C9-71943351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10" y="1878540"/>
            <a:ext cx="8667828" cy="35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68223-87E3-49BF-BEEA-8079DDF2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Binarization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3756C7-B322-4BFD-A079-AFAE090E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A6A7E3-89A7-42D3-BAFC-54FA66BB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491" y="2242348"/>
            <a:ext cx="7509017" cy="37894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FE4F2C-8AC0-4AEE-BEA5-96E8DB6BA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34331"/>
            <a:ext cx="4601236" cy="10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63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D4792-9BF0-4FF4-B13F-B03CE443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DBNet</a:t>
            </a:r>
            <a:r>
              <a:rPr lang="en-US" altLang="zh-CN" dirty="0"/>
              <a:t> (red)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D95FF6-BABF-4332-9FCD-A5A7D504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5B3C-3B1D-46D7-8F94-4B62BC38DC6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652AF3-F81D-4934-B9C9-719433513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10" y="1878540"/>
            <a:ext cx="8667828" cy="355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9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1342</Words>
  <Application>Microsoft Office PowerPoint</Application>
  <PresentationFormat>宽屏</PresentationFormat>
  <Paragraphs>544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Office 主题​​</vt:lpstr>
      <vt:lpstr>DBNet</vt:lpstr>
      <vt:lpstr>Contents</vt:lpstr>
      <vt:lpstr>Detection methods</vt:lpstr>
      <vt:lpstr>Segmentation</vt:lpstr>
      <vt:lpstr>Segmentation</vt:lpstr>
      <vt:lpstr>Segmentation</vt:lpstr>
      <vt:lpstr>Traditional segmentation-based method (blue)</vt:lpstr>
      <vt:lpstr>Binarization</vt:lpstr>
      <vt:lpstr>DBNet (red)</vt:lpstr>
      <vt:lpstr>DBNet</vt:lpstr>
      <vt:lpstr>FPN-Conv layer</vt:lpstr>
      <vt:lpstr>FPN-Conv layer</vt:lpstr>
      <vt:lpstr>FPN-Conv layer</vt:lpstr>
      <vt:lpstr>FPN-Conv layer</vt:lpstr>
      <vt:lpstr>Differentiable binarization</vt:lpstr>
      <vt:lpstr>Differentiable binarization</vt:lpstr>
      <vt:lpstr>Differentiable binarization</vt:lpstr>
      <vt:lpstr>Differentiable binarization</vt:lpstr>
      <vt:lpstr>Differentiable binarization</vt:lpstr>
      <vt:lpstr>Label</vt:lpstr>
      <vt:lpstr>Label</vt:lpstr>
      <vt:lpstr>Label</vt:lpstr>
      <vt:lpstr>Label</vt:lpstr>
      <vt:lpstr>Loss</vt:lpstr>
      <vt:lpstr>Hard negative mining (错题集)</vt:lpstr>
      <vt:lpstr>Hard negative mining (错题集)</vt:lpstr>
      <vt:lpstr>Inference</vt:lpstr>
      <vt:lpstr>Inference</vt:lpstr>
      <vt:lpstr>Thanks</vt:lpstr>
      <vt:lpstr>Code</vt:lpstr>
      <vt:lpstr>Repo</vt:lpstr>
      <vt:lpstr>PowerPoint 演示文稿</vt:lpstr>
      <vt:lpstr>Deformable Conv</vt:lpstr>
      <vt:lpstr>Deformable Conv</vt:lpstr>
      <vt:lpstr>Transpose Conv</vt:lpstr>
      <vt:lpstr>Transpose Conv</vt:lpstr>
      <vt:lpstr>PowerPoint 演示文稿</vt:lpstr>
      <vt:lpstr>box_score_fast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DBNet</dc:title>
  <dc:creator>Gu Victor</dc:creator>
  <cp:lastModifiedBy>Gu Victor</cp:lastModifiedBy>
  <cp:revision>73</cp:revision>
  <dcterms:created xsi:type="dcterms:W3CDTF">2021-04-26T01:02:45Z</dcterms:created>
  <dcterms:modified xsi:type="dcterms:W3CDTF">2021-05-11T02:33:58Z</dcterms:modified>
</cp:coreProperties>
</file>